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3"/>
  </p:notesMasterIdLst>
  <p:sldIdLst>
    <p:sldId id="268" r:id="rId2"/>
    <p:sldId id="269" r:id="rId3"/>
    <p:sldId id="256" r:id="rId4"/>
    <p:sldId id="257" r:id="rId5"/>
    <p:sldId id="258" r:id="rId6"/>
    <p:sldId id="260" r:id="rId7"/>
    <p:sldId id="259" r:id="rId8"/>
    <p:sldId id="261" r:id="rId9"/>
    <p:sldId id="262" r:id="rId10"/>
    <p:sldId id="263" r:id="rId11"/>
    <p:sldId id="264" r:id="rId12"/>
    <p:sldId id="265" r:id="rId13"/>
    <p:sldId id="266" r:id="rId14"/>
    <p:sldId id="270" r:id="rId15"/>
    <p:sldId id="271" r:id="rId16"/>
    <p:sldId id="272" r:id="rId17"/>
    <p:sldId id="274" r:id="rId18"/>
    <p:sldId id="273" r:id="rId19"/>
    <p:sldId id="275" r:id="rId20"/>
    <p:sldId id="267" r:id="rId21"/>
    <p:sldId id="276"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54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C6ABA3-ECEE-4ABE-B566-771BE9D73B7D}" type="datetimeFigureOut">
              <a:rPr lang="es-ES" smtClean="0"/>
              <a:pPr/>
              <a:t>24/06/2009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06B43F-E205-46B0-89DD-725B52FFD052}" type="slidenum">
              <a:rPr lang="es-ES" smtClean="0"/>
              <a:pPr/>
              <a:t>‹#›</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F06B43F-E205-46B0-89DD-725B52FFD052}"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586DA62-17F3-46B2-A0E6-12F4D09C60E6}"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5B13634B-9415-493F-A49C-7D90C8D551BA}" type="datetimeFigureOut">
              <a:rPr lang="es-ES" smtClean="0"/>
              <a:pPr/>
              <a:t>24/06/2009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0586DA62-17F3-46B2-A0E6-12F4D09C60E6}" type="slidenum">
              <a:rPr lang="es-ES" smtClean="0"/>
              <a:pPr/>
              <a:t>‹#›</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3634B-9415-493F-A49C-7D90C8D551BA}" type="datetimeFigureOut">
              <a:rPr lang="es-ES" smtClean="0"/>
              <a:pPr/>
              <a:t>24/06/2009</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586DA62-17F3-46B2-A0E6-12F4D09C60E6}" type="slidenum">
              <a:rPr lang="es-ES" smtClean="0"/>
              <a:pPr/>
              <a:t>‹#›</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http://upload.wikimedia.org/wikipedia/commons/b/b1/Segmentb%C3%A5ge.png"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hyperlink" Target="http://upload.wikimedia.org/wikipedia/commons/a/a0/Treledsb%C3%A5ge.pn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1/1f/Stigande_b%C3%A5ge.png" TargetMode="External"/><Relationship Id="rId5" Type="http://schemas.openxmlformats.org/officeDocument/2006/relationships/image" Target="../media/image13.png"/><Relationship Id="rId4" Type="http://schemas.openxmlformats.org/officeDocument/2006/relationships/hyperlink" Target="http://upload.wikimedia.org/wikipedia/commons/4/4a/Rundb%C3%A5ge.png" TargetMode="External"/><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hyperlink" Target="http://upload.wikimedia.org/wikipedia/commons/7/79/Trepassb%C3%A5ge.png"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hyperlink" Target="http://upload.wikimedia.org/wikipedia/commons/0/0e/Lansettb%C3%A5ge.pn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1/16/Skulderb%C3%A5ge.png" TargetMode="External"/><Relationship Id="rId5" Type="http://schemas.openxmlformats.org/officeDocument/2006/relationships/image" Target="../media/image17.png"/><Relationship Id="rId4" Type="http://schemas.openxmlformats.org/officeDocument/2006/relationships/hyperlink" Target="http://upload.wikimedia.org/wikipedia/commons/e/e9/Spetsb%C3%A5ge.png" TargetMode="External"/><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hyperlink" Target="http://upload.wikimedia.org/wikipedia/commons/d/d0/Draperib%C3%A5ge.png" TargetMode="External"/><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hyperlink" Target="http://upload.wikimedia.org/wikipedia/commons/1/1d/H%C3%A4stskob%C3%A5ge.pn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2/22/Ellipsb%C3%A5ge.png" TargetMode="External"/><Relationship Id="rId5" Type="http://schemas.openxmlformats.org/officeDocument/2006/relationships/image" Target="../media/image21.png"/><Relationship Id="rId4" Type="http://schemas.openxmlformats.org/officeDocument/2006/relationships/hyperlink" Target="http://upload.wikimedia.org/wikipedia/commons/4/45/Korgb%C3%A5ge.png" TargetMode="External"/><Relationship Id="rId9"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hyperlink" Target="http://upload.wikimedia.org/wikipedia/commons/5/5e/Parabelb%C3%A5ge.png" TargetMode="External"/><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hyperlink" Target="http://upload.wikimedia.org/wikipedia/commons/b/b7/K%C3%B6lb%C3%A5ge.pn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9/92/Tudorb%C3%A5ge.png" TargetMode="External"/><Relationship Id="rId5" Type="http://schemas.openxmlformats.org/officeDocument/2006/relationships/image" Target="../media/image25.png"/><Relationship Id="rId4" Type="http://schemas.openxmlformats.org/officeDocument/2006/relationships/hyperlink" Target="http://upload.wikimedia.org/wikipedia/commons/2/2d/Karnisb%C3%A5ge.png" TargetMode="External"/><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upload.wikimedia.org/wikipedia/commons/c/ca/Cordoba_mihrab.jpg" TargetMode="External"/><Relationship Id="rId13"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4.jpeg"/><Relationship Id="rId12" Type="http://schemas.openxmlformats.org/officeDocument/2006/relationships/hyperlink" Target="http://upload.wikimedia.org/wikipedia/commons/0/06/Delicatearch1.jpg" TargetMode="External"/><Relationship Id="rId17" Type="http://schemas.openxmlformats.org/officeDocument/2006/relationships/image" Target="../media/image39.jpeg"/><Relationship Id="rId2" Type="http://schemas.openxmlformats.org/officeDocument/2006/relationships/hyperlink" Target="http://upload.wikimedia.org/wikipedia/commons/d/d5/Bridge_Alcantara.JPG" TargetMode="External"/><Relationship Id="rId16" Type="http://schemas.openxmlformats.org/officeDocument/2006/relationships/hyperlink" Target="http://upload.wikimedia.org/wikipedia/en/7/72/Valens_Aqueduct_in_Istanbul.jp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a/af/KingCollChapIntDehio.jpg" TargetMode="External"/><Relationship Id="rId11" Type="http://schemas.openxmlformats.org/officeDocument/2006/relationships/image" Target="../media/image36.jpeg"/><Relationship Id="rId5" Type="http://schemas.openxmlformats.org/officeDocument/2006/relationships/image" Target="../media/image33.jpeg"/><Relationship Id="rId15" Type="http://schemas.openxmlformats.org/officeDocument/2006/relationships/image" Target="../media/image38.jpeg"/><Relationship Id="rId10" Type="http://schemas.openxmlformats.org/officeDocument/2006/relationships/hyperlink" Target="http://upload.wikimedia.org/wikipedia/commons/b/be/YorkMinsterChapterHouse.jpg" TargetMode="External"/><Relationship Id="rId4" Type="http://schemas.openxmlformats.org/officeDocument/2006/relationships/hyperlink" Target="http://upload.wikimedia.org/wikipedia/en/7/79/Gateway_Arch.jpg" TargetMode="External"/><Relationship Id="rId9" Type="http://schemas.openxmlformats.org/officeDocument/2006/relationships/image" Target="../media/image35.jpeg"/><Relationship Id="rId14" Type="http://schemas.openxmlformats.org/officeDocument/2006/relationships/hyperlink" Target="http://upload.wikimedia.org/wikipedia/commons/2/2d/StPetersDomePD.jp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Ashkelon_Panorama_Image.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upload.wikimedia.org/wikipedia/commons/1/12/RomeConstantine'sArch03.jpg" TargetMode="Externa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hyperlink" Target="http://upload.wikimedia.org/wikipedia/commons/1/1f/Kbh_Marmorkirche_1.jpg"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1643042" y="1643050"/>
            <a:ext cx="6225381" cy="3170099"/>
          </a:xfrm>
          <a:prstGeom prst="rect">
            <a:avLst/>
          </a:prstGeom>
          <a:noFill/>
        </p:spPr>
        <p:txBody>
          <a:bodyPr wrap="square" lIns="91440" tIns="45720" rIns="91440" bIns="45720">
            <a:spAutoFit/>
          </a:bodyPr>
          <a:lstStyle/>
          <a:p>
            <a:pPr algn="ctr"/>
            <a:r>
              <a:rPr lang="es-ES" sz="20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Arch</a:t>
            </a:r>
            <a:endParaRPr lang="es-ES" sz="20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Treledsbåge.png">
            <a:hlinkClick r:id="rId2"/>
          </p:cNvPr>
          <p:cNvPicPr>
            <a:picLocks noChangeAspect="1" noChangeArrowheads="1"/>
          </p:cNvPicPr>
          <p:nvPr/>
        </p:nvPicPr>
        <p:blipFill>
          <a:blip r:embed="rId3"/>
          <a:srcRect/>
          <a:stretch>
            <a:fillRect/>
          </a:stretch>
        </p:blipFill>
        <p:spPr bwMode="auto">
          <a:xfrm>
            <a:off x="857224" y="1071546"/>
            <a:ext cx="3257550" cy="1743076"/>
          </a:xfrm>
          <a:prstGeom prst="rect">
            <a:avLst/>
          </a:prstGeom>
          <a:noFill/>
        </p:spPr>
      </p:pic>
      <p:pic>
        <p:nvPicPr>
          <p:cNvPr id="2052" name="Picture 4" descr="File:Rundbåge.png">
            <a:hlinkClick r:id="rId4"/>
          </p:cNvPr>
          <p:cNvPicPr>
            <a:picLocks noChangeAspect="1" noChangeArrowheads="1"/>
          </p:cNvPicPr>
          <p:nvPr/>
        </p:nvPicPr>
        <p:blipFill>
          <a:blip r:embed="rId5"/>
          <a:srcRect/>
          <a:stretch>
            <a:fillRect/>
          </a:stretch>
        </p:blipFill>
        <p:spPr bwMode="auto">
          <a:xfrm>
            <a:off x="4857752" y="714356"/>
            <a:ext cx="2609850" cy="2724151"/>
          </a:xfrm>
          <a:prstGeom prst="rect">
            <a:avLst/>
          </a:prstGeom>
          <a:noFill/>
        </p:spPr>
      </p:pic>
      <p:pic>
        <p:nvPicPr>
          <p:cNvPr id="2054" name="Picture 6" descr="File:Stigande båge.png">
            <a:hlinkClick r:id="rId6"/>
          </p:cNvPr>
          <p:cNvPicPr>
            <a:picLocks noChangeAspect="1" noChangeArrowheads="1"/>
          </p:cNvPicPr>
          <p:nvPr/>
        </p:nvPicPr>
        <p:blipFill>
          <a:blip r:embed="rId7"/>
          <a:srcRect/>
          <a:stretch>
            <a:fillRect/>
          </a:stretch>
        </p:blipFill>
        <p:spPr bwMode="auto">
          <a:xfrm>
            <a:off x="1285852" y="3643314"/>
            <a:ext cx="2286016" cy="2744951"/>
          </a:xfrm>
          <a:prstGeom prst="rect">
            <a:avLst/>
          </a:prstGeom>
          <a:noFill/>
        </p:spPr>
      </p:pic>
      <p:pic>
        <p:nvPicPr>
          <p:cNvPr id="2058" name="Picture 10" descr="File:Segmentbåge.png">
            <a:hlinkClick r:id="rId8"/>
          </p:cNvPr>
          <p:cNvPicPr>
            <a:picLocks noChangeAspect="1" noChangeArrowheads="1"/>
          </p:cNvPicPr>
          <p:nvPr/>
        </p:nvPicPr>
        <p:blipFill>
          <a:blip r:embed="rId9"/>
          <a:srcRect/>
          <a:stretch>
            <a:fillRect/>
          </a:stretch>
        </p:blipFill>
        <p:spPr bwMode="auto">
          <a:xfrm>
            <a:off x="5000628" y="3786190"/>
            <a:ext cx="2600325" cy="2876551"/>
          </a:xfrm>
          <a:prstGeom prst="rect">
            <a:avLst/>
          </a:prstGeom>
          <a:noFill/>
        </p:spPr>
      </p:pic>
      <p:sp>
        <p:nvSpPr>
          <p:cNvPr id="7" name="6 CuadroTexto"/>
          <p:cNvSpPr txBox="1"/>
          <p:nvPr/>
        </p:nvSpPr>
        <p:spPr>
          <a:xfrm>
            <a:off x="5286380" y="6286520"/>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Segmental</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8" name="7 CuadroTexto"/>
          <p:cNvSpPr txBox="1"/>
          <p:nvPr/>
        </p:nvSpPr>
        <p:spPr>
          <a:xfrm>
            <a:off x="1571604" y="2857496"/>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smtClean="0">
                <a:solidFill>
                  <a:schemeClr val="accent5">
                    <a:lumMod val="75000"/>
                  </a:schemeClr>
                </a:solidFill>
              </a:rPr>
              <a:t>Triangular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9" name="8 CuadroTexto"/>
          <p:cNvSpPr txBox="1"/>
          <p:nvPr/>
        </p:nvSpPr>
        <p:spPr>
          <a:xfrm>
            <a:off x="5357818" y="3214686"/>
            <a:ext cx="157163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smtClean="0">
                <a:solidFill>
                  <a:schemeClr val="accent5">
                    <a:lumMod val="75000"/>
                  </a:schemeClr>
                </a:solidFill>
              </a:rPr>
              <a:t>Round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10" name="9 CuadroTexto"/>
          <p:cNvSpPr txBox="1"/>
          <p:nvPr/>
        </p:nvSpPr>
        <p:spPr>
          <a:xfrm>
            <a:off x="1071538" y="6215082"/>
            <a:ext cx="2571768"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Unequal</a:t>
            </a:r>
            <a:r>
              <a:rPr lang="es-ES" dirty="0" smtClean="0">
                <a:solidFill>
                  <a:schemeClr val="accent5">
                    <a:lumMod val="75000"/>
                  </a:schemeClr>
                </a:solidFill>
              </a:rPr>
              <a:t> Round </a:t>
            </a:r>
            <a:r>
              <a:rPr lang="es-ES" dirty="0" err="1" smtClean="0">
                <a:solidFill>
                  <a:schemeClr val="accent5">
                    <a:lumMod val="75000"/>
                  </a:schemeClr>
                </a:solidFill>
              </a:rPr>
              <a:t>Arch</a:t>
            </a:r>
            <a:endParaRPr lang="es-ES" dirty="0" smtClean="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File:Lansettbåge.png">
            <a:hlinkClick r:id="rId2"/>
          </p:cNvPr>
          <p:cNvPicPr>
            <a:picLocks noChangeAspect="1" noChangeArrowheads="1"/>
          </p:cNvPicPr>
          <p:nvPr/>
        </p:nvPicPr>
        <p:blipFill>
          <a:blip r:embed="rId3"/>
          <a:srcRect/>
          <a:stretch>
            <a:fillRect/>
          </a:stretch>
        </p:blipFill>
        <p:spPr bwMode="auto">
          <a:xfrm>
            <a:off x="1571604" y="785794"/>
            <a:ext cx="1604185" cy="2705097"/>
          </a:xfrm>
          <a:prstGeom prst="rect">
            <a:avLst/>
          </a:prstGeom>
          <a:noFill/>
        </p:spPr>
      </p:pic>
      <p:pic>
        <p:nvPicPr>
          <p:cNvPr id="23556" name="Picture 4" descr="File:Spetsbåge.png">
            <a:hlinkClick r:id="rId4"/>
          </p:cNvPr>
          <p:cNvPicPr>
            <a:picLocks noChangeAspect="1" noChangeArrowheads="1"/>
          </p:cNvPicPr>
          <p:nvPr/>
        </p:nvPicPr>
        <p:blipFill>
          <a:blip r:embed="rId5"/>
          <a:srcRect/>
          <a:stretch>
            <a:fillRect/>
          </a:stretch>
        </p:blipFill>
        <p:spPr bwMode="auto">
          <a:xfrm>
            <a:off x="5572132" y="3714752"/>
            <a:ext cx="1643074" cy="2645628"/>
          </a:xfrm>
          <a:prstGeom prst="rect">
            <a:avLst/>
          </a:prstGeom>
          <a:noFill/>
        </p:spPr>
      </p:pic>
      <p:pic>
        <p:nvPicPr>
          <p:cNvPr id="23558" name="Picture 6" descr="File:Skulderbåge.png">
            <a:hlinkClick r:id="rId6"/>
          </p:cNvPr>
          <p:cNvPicPr>
            <a:picLocks noChangeAspect="1" noChangeArrowheads="1"/>
          </p:cNvPicPr>
          <p:nvPr/>
        </p:nvPicPr>
        <p:blipFill>
          <a:blip r:embed="rId7"/>
          <a:srcRect/>
          <a:stretch>
            <a:fillRect/>
          </a:stretch>
        </p:blipFill>
        <p:spPr bwMode="auto">
          <a:xfrm>
            <a:off x="4643438" y="928670"/>
            <a:ext cx="3429024" cy="2249614"/>
          </a:xfrm>
          <a:prstGeom prst="rect">
            <a:avLst/>
          </a:prstGeom>
          <a:noFill/>
        </p:spPr>
      </p:pic>
      <p:pic>
        <p:nvPicPr>
          <p:cNvPr id="23560" name="Picture 8" descr="File:Trepassbåge.png">
            <a:hlinkClick r:id="rId8"/>
          </p:cNvPr>
          <p:cNvPicPr>
            <a:picLocks noChangeAspect="1" noChangeArrowheads="1"/>
          </p:cNvPicPr>
          <p:nvPr/>
        </p:nvPicPr>
        <p:blipFill>
          <a:blip r:embed="rId9"/>
          <a:srcRect/>
          <a:stretch>
            <a:fillRect/>
          </a:stretch>
        </p:blipFill>
        <p:spPr bwMode="auto">
          <a:xfrm>
            <a:off x="1142976" y="3786190"/>
            <a:ext cx="2354226" cy="2552693"/>
          </a:xfrm>
          <a:prstGeom prst="rect">
            <a:avLst/>
          </a:prstGeom>
          <a:noFill/>
        </p:spPr>
      </p:pic>
      <p:sp>
        <p:nvSpPr>
          <p:cNvPr id="6" name="5 CuadroTexto"/>
          <p:cNvSpPr txBox="1"/>
          <p:nvPr/>
        </p:nvSpPr>
        <p:spPr>
          <a:xfrm>
            <a:off x="1357290" y="3357562"/>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Lancet</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7" name="6 CuadroTexto"/>
          <p:cNvSpPr txBox="1"/>
          <p:nvPr/>
        </p:nvSpPr>
        <p:spPr>
          <a:xfrm>
            <a:off x="5000628" y="6286520"/>
            <a:ext cx="2571768"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Equilateral</a:t>
            </a:r>
            <a:r>
              <a:rPr lang="es-ES" dirty="0" smtClean="0">
                <a:solidFill>
                  <a:schemeClr val="accent5">
                    <a:lumMod val="75000"/>
                  </a:schemeClr>
                </a:solidFill>
              </a:rPr>
              <a:t> </a:t>
            </a:r>
            <a:r>
              <a:rPr lang="es-ES" dirty="0" err="1" smtClean="0">
                <a:solidFill>
                  <a:schemeClr val="accent5">
                    <a:lumMod val="75000"/>
                  </a:schemeClr>
                </a:solidFill>
              </a:rPr>
              <a:t>PointedArch</a:t>
            </a:r>
            <a:endParaRPr lang="es-ES" dirty="0" smtClean="0">
              <a:solidFill>
                <a:schemeClr val="accent5">
                  <a:lumMod val="75000"/>
                </a:schemeClr>
              </a:solidFill>
            </a:endParaRPr>
          </a:p>
        </p:txBody>
      </p:sp>
      <p:sp>
        <p:nvSpPr>
          <p:cNvPr id="8" name="7 CuadroTexto"/>
          <p:cNvSpPr txBox="1"/>
          <p:nvPr/>
        </p:nvSpPr>
        <p:spPr>
          <a:xfrm>
            <a:off x="1357290" y="614364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Cusped</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9" name="8 CuadroTexto"/>
          <p:cNvSpPr txBox="1"/>
          <p:nvPr/>
        </p:nvSpPr>
        <p:spPr>
          <a:xfrm>
            <a:off x="5500694" y="328612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smtClean="0">
                <a:solidFill>
                  <a:schemeClr val="accent5">
                    <a:lumMod val="75000"/>
                  </a:schemeClr>
                </a:solidFill>
              </a:rPr>
              <a:t>Jack </a:t>
            </a:r>
            <a:r>
              <a:rPr lang="es-ES" dirty="0" err="1" smtClean="0">
                <a:solidFill>
                  <a:schemeClr val="accent5">
                    <a:lumMod val="75000"/>
                  </a:schemeClr>
                </a:solidFill>
              </a:rPr>
              <a:t>Arch</a:t>
            </a:r>
            <a:endParaRPr lang="es-ES" dirty="0" smtClean="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File:Hästskobåge.png">
            <a:hlinkClick r:id="rId2"/>
          </p:cNvPr>
          <p:cNvPicPr>
            <a:picLocks noChangeAspect="1" noChangeArrowheads="1"/>
          </p:cNvPicPr>
          <p:nvPr/>
        </p:nvPicPr>
        <p:blipFill>
          <a:blip r:embed="rId3"/>
          <a:srcRect/>
          <a:stretch>
            <a:fillRect/>
          </a:stretch>
        </p:blipFill>
        <p:spPr bwMode="auto">
          <a:xfrm>
            <a:off x="1000100" y="642918"/>
            <a:ext cx="2571768" cy="2970836"/>
          </a:xfrm>
          <a:prstGeom prst="rect">
            <a:avLst/>
          </a:prstGeom>
          <a:noFill/>
        </p:spPr>
      </p:pic>
      <p:pic>
        <p:nvPicPr>
          <p:cNvPr id="24580" name="Picture 4" descr="File:Korgbåge.png">
            <a:hlinkClick r:id="rId4"/>
          </p:cNvPr>
          <p:cNvPicPr>
            <a:picLocks noChangeAspect="1" noChangeArrowheads="1"/>
          </p:cNvPicPr>
          <p:nvPr/>
        </p:nvPicPr>
        <p:blipFill>
          <a:blip r:embed="rId5"/>
          <a:srcRect/>
          <a:stretch>
            <a:fillRect/>
          </a:stretch>
        </p:blipFill>
        <p:spPr bwMode="auto">
          <a:xfrm>
            <a:off x="1000100" y="3929066"/>
            <a:ext cx="2600325" cy="2495551"/>
          </a:xfrm>
          <a:prstGeom prst="rect">
            <a:avLst/>
          </a:prstGeom>
          <a:noFill/>
        </p:spPr>
      </p:pic>
      <p:pic>
        <p:nvPicPr>
          <p:cNvPr id="24582" name="Picture 6" descr="File:Ellipsbåge.png">
            <a:hlinkClick r:id="rId6"/>
          </p:cNvPr>
          <p:cNvPicPr>
            <a:picLocks noChangeAspect="1" noChangeArrowheads="1"/>
          </p:cNvPicPr>
          <p:nvPr/>
        </p:nvPicPr>
        <p:blipFill>
          <a:blip r:embed="rId7"/>
          <a:srcRect/>
          <a:stretch>
            <a:fillRect/>
          </a:stretch>
        </p:blipFill>
        <p:spPr bwMode="auto">
          <a:xfrm>
            <a:off x="5214942" y="785794"/>
            <a:ext cx="3000396" cy="2461404"/>
          </a:xfrm>
          <a:prstGeom prst="rect">
            <a:avLst/>
          </a:prstGeom>
          <a:noFill/>
        </p:spPr>
      </p:pic>
      <p:pic>
        <p:nvPicPr>
          <p:cNvPr id="24584" name="Picture 8" descr="File:Draperibåge.png">
            <a:hlinkClick r:id="rId8"/>
          </p:cNvPr>
          <p:cNvPicPr>
            <a:picLocks noChangeAspect="1" noChangeArrowheads="1"/>
          </p:cNvPicPr>
          <p:nvPr/>
        </p:nvPicPr>
        <p:blipFill>
          <a:blip r:embed="rId9"/>
          <a:srcRect/>
          <a:stretch>
            <a:fillRect/>
          </a:stretch>
        </p:blipFill>
        <p:spPr bwMode="auto">
          <a:xfrm>
            <a:off x="5500694" y="3571876"/>
            <a:ext cx="2533650" cy="2905125"/>
          </a:xfrm>
          <a:prstGeom prst="rect">
            <a:avLst/>
          </a:prstGeom>
          <a:noFill/>
        </p:spPr>
      </p:pic>
      <p:sp>
        <p:nvSpPr>
          <p:cNvPr id="6" name="5 CuadroTexto"/>
          <p:cNvSpPr txBox="1"/>
          <p:nvPr/>
        </p:nvSpPr>
        <p:spPr>
          <a:xfrm>
            <a:off x="1285852" y="3429000"/>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Horseshoes</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7" name="6 CuadroTexto"/>
          <p:cNvSpPr txBox="1"/>
          <p:nvPr/>
        </p:nvSpPr>
        <p:spPr>
          <a:xfrm>
            <a:off x="928662" y="6143644"/>
            <a:ext cx="2786082"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Three</a:t>
            </a:r>
            <a:r>
              <a:rPr lang="es-ES" dirty="0" smtClean="0">
                <a:solidFill>
                  <a:schemeClr val="accent5">
                    <a:lumMod val="75000"/>
                  </a:schemeClr>
                </a:solidFill>
              </a:rPr>
              <a:t> </a:t>
            </a:r>
            <a:r>
              <a:rPr lang="es-ES" dirty="0" err="1" smtClean="0">
                <a:solidFill>
                  <a:schemeClr val="accent5">
                    <a:lumMod val="75000"/>
                  </a:schemeClr>
                </a:solidFill>
              </a:rPr>
              <a:t>Centered</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8" name="7 CuadroTexto"/>
          <p:cNvSpPr txBox="1"/>
          <p:nvPr/>
        </p:nvSpPr>
        <p:spPr>
          <a:xfrm>
            <a:off x="5857884" y="6215082"/>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Inflexed</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9" name="8 CuadroTexto"/>
          <p:cNvSpPr txBox="1"/>
          <p:nvPr/>
        </p:nvSpPr>
        <p:spPr>
          <a:xfrm>
            <a:off x="5715008" y="3143248"/>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Elliptical</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File:Kölbåge.png">
            <a:hlinkClick r:id="rId2"/>
          </p:cNvPr>
          <p:cNvPicPr>
            <a:picLocks noChangeAspect="1" noChangeArrowheads="1"/>
          </p:cNvPicPr>
          <p:nvPr/>
        </p:nvPicPr>
        <p:blipFill>
          <a:blip r:embed="rId3"/>
          <a:srcRect/>
          <a:stretch>
            <a:fillRect/>
          </a:stretch>
        </p:blipFill>
        <p:spPr bwMode="auto">
          <a:xfrm>
            <a:off x="1285852" y="857232"/>
            <a:ext cx="2381250" cy="2657476"/>
          </a:xfrm>
          <a:prstGeom prst="rect">
            <a:avLst/>
          </a:prstGeom>
          <a:noFill/>
        </p:spPr>
      </p:pic>
      <p:pic>
        <p:nvPicPr>
          <p:cNvPr id="25604" name="Picture 4" descr="File:Karnisbåge.png">
            <a:hlinkClick r:id="rId4"/>
          </p:cNvPr>
          <p:cNvPicPr>
            <a:picLocks noChangeAspect="1" noChangeArrowheads="1"/>
          </p:cNvPicPr>
          <p:nvPr/>
        </p:nvPicPr>
        <p:blipFill>
          <a:blip r:embed="rId5"/>
          <a:srcRect/>
          <a:stretch>
            <a:fillRect/>
          </a:stretch>
        </p:blipFill>
        <p:spPr bwMode="auto">
          <a:xfrm>
            <a:off x="5572132" y="725771"/>
            <a:ext cx="2214578" cy="3088970"/>
          </a:xfrm>
          <a:prstGeom prst="rect">
            <a:avLst/>
          </a:prstGeom>
          <a:noFill/>
        </p:spPr>
      </p:pic>
      <p:pic>
        <p:nvPicPr>
          <p:cNvPr id="25606" name="Picture 6" descr="File:Tudorbåge.png">
            <a:hlinkClick r:id="rId6"/>
          </p:cNvPr>
          <p:cNvPicPr>
            <a:picLocks noChangeAspect="1" noChangeArrowheads="1"/>
          </p:cNvPicPr>
          <p:nvPr/>
        </p:nvPicPr>
        <p:blipFill>
          <a:blip r:embed="rId7"/>
          <a:srcRect/>
          <a:stretch>
            <a:fillRect/>
          </a:stretch>
        </p:blipFill>
        <p:spPr bwMode="auto">
          <a:xfrm>
            <a:off x="857224" y="3714752"/>
            <a:ext cx="3286148" cy="2769999"/>
          </a:xfrm>
          <a:prstGeom prst="rect">
            <a:avLst/>
          </a:prstGeom>
          <a:noFill/>
        </p:spPr>
      </p:pic>
      <p:pic>
        <p:nvPicPr>
          <p:cNvPr id="25608" name="Picture 8" descr="File:Parabelbåge.png">
            <a:hlinkClick r:id="rId8"/>
          </p:cNvPr>
          <p:cNvPicPr>
            <a:picLocks noChangeAspect="1" noChangeArrowheads="1"/>
          </p:cNvPicPr>
          <p:nvPr/>
        </p:nvPicPr>
        <p:blipFill>
          <a:blip r:embed="rId9"/>
          <a:srcRect/>
          <a:stretch>
            <a:fillRect/>
          </a:stretch>
        </p:blipFill>
        <p:spPr bwMode="auto">
          <a:xfrm>
            <a:off x="5429256" y="3786190"/>
            <a:ext cx="2643206" cy="2889906"/>
          </a:xfrm>
          <a:prstGeom prst="rect">
            <a:avLst/>
          </a:prstGeom>
          <a:noFill/>
        </p:spPr>
      </p:pic>
      <p:sp>
        <p:nvSpPr>
          <p:cNvPr id="6" name="5 CuadroTexto"/>
          <p:cNvSpPr txBox="1"/>
          <p:nvPr/>
        </p:nvSpPr>
        <p:spPr>
          <a:xfrm>
            <a:off x="1500166" y="328612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Ogee</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7" name="6 CuadroTexto"/>
          <p:cNvSpPr txBox="1"/>
          <p:nvPr/>
        </p:nvSpPr>
        <p:spPr>
          <a:xfrm>
            <a:off x="1571604" y="614364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smtClean="0">
                <a:solidFill>
                  <a:schemeClr val="accent5">
                    <a:lumMod val="75000"/>
                  </a:schemeClr>
                </a:solidFill>
              </a:rPr>
              <a:t>Tudor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8" name="7 CuadroTexto"/>
          <p:cNvSpPr txBox="1"/>
          <p:nvPr/>
        </p:nvSpPr>
        <p:spPr>
          <a:xfrm>
            <a:off x="5786446" y="614364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err="1" smtClean="0">
                <a:solidFill>
                  <a:schemeClr val="accent5">
                    <a:lumMod val="75000"/>
                  </a:schemeClr>
                </a:solidFill>
              </a:rPr>
              <a:t>Catenary</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9" name="8 CuadroTexto"/>
          <p:cNvSpPr txBox="1"/>
          <p:nvPr/>
        </p:nvSpPr>
        <p:spPr>
          <a:xfrm>
            <a:off x="5572132" y="3429000"/>
            <a:ext cx="2143140"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smtClean="0">
                <a:solidFill>
                  <a:schemeClr val="accent5">
                    <a:lumMod val="75000"/>
                  </a:schemeClr>
                </a:solidFill>
              </a:rPr>
              <a:t>Reverse </a:t>
            </a:r>
            <a:r>
              <a:rPr lang="es-ES" dirty="0" err="1" smtClean="0">
                <a:solidFill>
                  <a:schemeClr val="accent5">
                    <a:lumMod val="75000"/>
                  </a:schemeClr>
                </a:solidFill>
              </a:rPr>
              <a:t>Ogee</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85786" y="4497181"/>
            <a:ext cx="3571900" cy="646331"/>
          </a:xfrm>
          <a:prstGeom prst="rect">
            <a:avLst/>
          </a:prstGeom>
          <a:noFill/>
        </p:spPr>
        <p:txBody>
          <a:bodyPr wrap="square" lIns="91440" tIns="45720" rIns="91440" bIns="45720">
            <a:spAutoFit/>
          </a:bodyPr>
          <a:lstStyle/>
          <a:p>
            <a:pPr algn="ctr"/>
            <a:r>
              <a:rPr lang="es-ES" sz="36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Disadvantages</a:t>
            </a:r>
            <a:endParaRPr lang="es-E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3" name="Rectangle 2"/>
          <p:cNvSpPr/>
          <p:nvPr/>
        </p:nvSpPr>
        <p:spPr>
          <a:xfrm>
            <a:off x="5072066" y="4143380"/>
            <a:ext cx="2928958" cy="1323439"/>
          </a:xfrm>
          <a:prstGeom prst="rect">
            <a:avLst/>
          </a:prstGeom>
        </p:spPr>
        <p:txBody>
          <a:bodyPr wrap="square">
            <a:spAutoFit/>
          </a:bodyPr>
          <a:lstStyle/>
          <a:p>
            <a:pPr>
              <a:buFontTx/>
              <a:buChar char="-"/>
            </a:pPr>
            <a:r>
              <a:rPr lang="en-US" sz="1600" dirty="0" smtClean="0">
                <a:solidFill>
                  <a:srgbClr val="92D050"/>
                </a:solidFill>
              </a:rPr>
              <a:t>The size of arches is limited only by economy</a:t>
            </a:r>
          </a:p>
          <a:p>
            <a:pPr>
              <a:buFontTx/>
              <a:buChar char="-"/>
            </a:pPr>
            <a:endParaRPr lang="en-US" sz="1600" dirty="0" smtClean="0">
              <a:solidFill>
                <a:srgbClr val="92D050"/>
              </a:solidFill>
            </a:endParaRPr>
          </a:p>
          <a:p>
            <a:pPr>
              <a:buFontTx/>
              <a:buChar char="-"/>
            </a:pPr>
            <a:r>
              <a:rPr lang="en-US" sz="1600" dirty="0" smtClean="0">
                <a:solidFill>
                  <a:srgbClr val="92D050"/>
                </a:solidFill>
              </a:rPr>
              <a:t>They are hard to buttress and to build</a:t>
            </a:r>
            <a:endParaRPr lang="es-VE" sz="1600" dirty="0">
              <a:solidFill>
                <a:srgbClr val="92D050"/>
              </a:solidFill>
            </a:endParaRPr>
          </a:p>
        </p:txBody>
      </p:sp>
      <p:sp>
        <p:nvSpPr>
          <p:cNvPr id="4" name="4 Abrir llave"/>
          <p:cNvSpPr/>
          <p:nvPr/>
        </p:nvSpPr>
        <p:spPr>
          <a:xfrm>
            <a:off x="4500562" y="4000504"/>
            <a:ext cx="357190" cy="1643074"/>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5" name="1 Rectángulo"/>
          <p:cNvSpPr/>
          <p:nvPr/>
        </p:nvSpPr>
        <p:spPr>
          <a:xfrm>
            <a:off x="1071538" y="1714488"/>
            <a:ext cx="2714643" cy="646331"/>
          </a:xfrm>
          <a:prstGeom prst="rect">
            <a:avLst/>
          </a:prstGeom>
          <a:noFill/>
        </p:spPr>
        <p:txBody>
          <a:bodyPr wrap="square" lIns="91440" tIns="45720" rIns="91440" bIns="45720">
            <a:spAutoFit/>
          </a:bodyPr>
          <a:lstStyle/>
          <a:p>
            <a:pPr algn="ctr"/>
            <a:r>
              <a:rPr lang="es-ES" sz="36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Advanteges</a:t>
            </a:r>
            <a:endParaRPr lang="es-E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6" name="4 Abrir llave"/>
          <p:cNvSpPr/>
          <p:nvPr/>
        </p:nvSpPr>
        <p:spPr>
          <a:xfrm>
            <a:off x="4143372" y="785794"/>
            <a:ext cx="357190" cy="2571768"/>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7" name="3 CuadroTexto"/>
          <p:cNvSpPr txBox="1"/>
          <p:nvPr/>
        </p:nvSpPr>
        <p:spPr>
          <a:xfrm>
            <a:off x="4643438" y="785794"/>
            <a:ext cx="3857652" cy="310854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buFontTx/>
              <a:buChar char="-"/>
            </a:pPr>
            <a:r>
              <a:rPr lang="en-US" sz="1600" dirty="0" smtClean="0">
                <a:solidFill>
                  <a:srgbClr val="92D050"/>
                </a:solidFill>
              </a:rPr>
              <a:t>Provides a structure which eliminates tensile stresses in spanning an open space</a:t>
            </a:r>
          </a:p>
          <a:p>
            <a:pPr>
              <a:buFontTx/>
              <a:buChar char="-"/>
            </a:pPr>
            <a:endParaRPr lang="en-US" sz="1600" dirty="0" smtClean="0">
              <a:solidFill>
                <a:srgbClr val="92D050"/>
              </a:solidFill>
            </a:endParaRPr>
          </a:p>
          <a:p>
            <a:pPr lvl="0">
              <a:buFontTx/>
              <a:buChar char="-"/>
            </a:pPr>
            <a:r>
              <a:rPr lang="en-US" sz="1600" dirty="0" smtClean="0">
                <a:solidFill>
                  <a:srgbClr val="92D050"/>
                </a:solidFill>
              </a:rPr>
              <a:t>Arches are </a:t>
            </a:r>
            <a:r>
              <a:rPr lang="en-US" sz="1600" dirty="0" err="1" smtClean="0">
                <a:solidFill>
                  <a:srgbClr val="92D050"/>
                </a:solidFill>
              </a:rPr>
              <a:t>builded</a:t>
            </a:r>
            <a:r>
              <a:rPr lang="en-US" sz="1600" dirty="0" smtClean="0">
                <a:solidFill>
                  <a:srgbClr val="92D050"/>
                </a:solidFill>
              </a:rPr>
              <a:t> with small, light blocks In  bricks as well as stone, which are easy to transport and to handle</a:t>
            </a:r>
          </a:p>
          <a:p>
            <a:pPr lvl="0">
              <a:buFontTx/>
              <a:buChar char="-"/>
            </a:pPr>
            <a:endParaRPr lang="en-US" sz="1600" dirty="0" smtClean="0">
              <a:solidFill>
                <a:srgbClr val="92D050"/>
              </a:solidFill>
            </a:endParaRPr>
          </a:p>
          <a:p>
            <a:pPr lvl="0">
              <a:buFontTx/>
              <a:buChar char="-"/>
            </a:pPr>
            <a:r>
              <a:rPr lang="en-US" sz="1600" dirty="0" smtClean="0">
                <a:solidFill>
                  <a:srgbClr val="92D050"/>
                </a:solidFill>
              </a:rPr>
              <a:t>By using the arch configuration, significant spans can be achieved</a:t>
            </a:r>
            <a:endParaRPr lang="es-VE" sz="1600" dirty="0" smtClean="0">
              <a:solidFill>
                <a:srgbClr val="92D050"/>
              </a:solidFill>
            </a:endParaRPr>
          </a:p>
          <a:p>
            <a:pPr>
              <a:buFontTx/>
              <a:buChar char="-"/>
            </a:pPr>
            <a:endParaRPr lang="en-US" sz="1600" u="sng" dirty="0" smtClean="0">
              <a:solidFill>
                <a:schemeClr val="accent5">
                  <a:lumMod val="75000"/>
                </a:schemeClr>
              </a:solidFill>
            </a:endParaRPr>
          </a:p>
          <a:p>
            <a:pPr>
              <a:buFontTx/>
              <a:buChar char="-"/>
            </a:pPr>
            <a:endParaRPr lang="es-ES" sz="1600" dirty="0" smtClean="0">
              <a:solidFill>
                <a:schemeClr val="accent5">
                  <a:lumMod val="7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928662" y="1357298"/>
            <a:ext cx="7286676" cy="4093428"/>
          </a:xfrm>
          <a:prstGeom prst="rect">
            <a:avLst/>
          </a:prstGeom>
          <a:noFill/>
        </p:spPr>
        <p:txBody>
          <a:bodyPr wrap="square" lIns="91440" tIns="45720" rIns="91440" bIns="45720">
            <a:spAutoFit/>
          </a:bodyPr>
          <a:lstStyle/>
          <a:p>
            <a:pPr algn="ctr"/>
            <a:r>
              <a:rPr lang="es-ES" sz="13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Famous</a:t>
            </a:r>
            <a:endParaRPr lang="es-ES" sz="13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a:p>
            <a:pPr algn="ctr"/>
            <a:r>
              <a:rPr lang="es-ES" sz="13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Arches</a:t>
            </a:r>
            <a:endParaRPr lang="es-ES" sz="13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le:Arc de triomphe frontsimple.jpg"/>
          <p:cNvPicPr>
            <a:picLocks noChangeAspect="1" noChangeArrowheads="1"/>
          </p:cNvPicPr>
          <p:nvPr/>
        </p:nvPicPr>
        <p:blipFill>
          <a:blip r:embed="rId2" cstate="print"/>
          <a:srcRect/>
          <a:stretch>
            <a:fillRect/>
          </a:stretch>
        </p:blipFill>
        <p:spPr bwMode="auto">
          <a:xfrm>
            <a:off x="310761" y="1571612"/>
            <a:ext cx="6332941" cy="4095304"/>
          </a:xfrm>
          <a:prstGeom prst="rect">
            <a:avLst/>
          </a:prstGeom>
          <a:noFill/>
        </p:spPr>
      </p:pic>
      <p:sp>
        <p:nvSpPr>
          <p:cNvPr id="3" name="Rectangle 2"/>
          <p:cNvSpPr/>
          <p:nvPr/>
        </p:nvSpPr>
        <p:spPr>
          <a:xfrm>
            <a:off x="6643702" y="3500438"/>
            <a:ext cx="2286016" cy="1077218"/>
          </a:xfrm>
          <a:prstGeom prst="rect">
            <a:avLst/>
          </a:prstGeom>
        </p:spPr>
        <p:txBody>
          <a:bodyPr wrap="square">
            <a:spAutoFit/>
          </a:bodyPr>
          <a:lstStyle/>
          <a:p>
            <a:pPr algn="ctr"/>
            <a:r>
              <a:rPr lang="en-US" sz="1600" dirty="0" smtClean="0">
                <a:solidFill>
                  <a:srgbClr val="92D050"/>
                </a:solidFill>
              </a:rPr>
              <a:t>Paris; a 19th century triumphal arch modeled on the classical </a:t>
            </a:r>
            <a:r>
              <a:rPr lang="en-US" sz="1600" dirty="0" err="1" smtClean="0">
                <a:solidFill>
                  <a:srgbClr val="92D050"/>
                </a:solidFill>
              </a:rPr>
              <a:t>Romandesign</a:t>
            </a:r>
            <a:r>
              <a:rPr lang="en-US" sz="1600" dirty="0" smtClean="0">
                <a:solidFill>
                  <a:srgbClr val="92D050"/>
                </a:solidFill>
              </a:rPr>
              <a:t> </a:t>
            </a:r>
            <a:endParaRPr lang="es-VE" sz="1600" dirty="0">
              <a:solidFill>
                <a:srgbClr val="92D050"/>
              </a:solidFill>
            </a:endParaRPr>
          </a:p>
        </p:txBody>
      </p:sp>
      <p:sp>
        <p:nvSpPr>
          <p:cNvPr id="4" name="Rectangle 3"/>
          <p:cNvSpPr/>
          <p:nvPr/>
        </p:nvSpPr>
        <p:spPr>
          <a:xfrm>
            <a:off x="6929454" y="2428868"/>
            <a:ext cx="1571636" cy="707886"/>
          </a:xfrm>
          <a:prstGeom prst="rect">
            <a:avLst/>
          </a:prstGeom>
        </p:spPr>
        <p:txBody>
          <a:bodyPr wrap="square">
            <a:spAutoFit/>
          </a:bodyPr>
          <a:lstStyle/>
          <a:p>
            <a:pPr algn="ctr"/>
            <a:r>
              <a:rPr lang="en-US" sz="2000" b="1" u="sng" dirty="0" smtClean="0">
                <a:solidFill>
                  <a:srgbClr val="92D050"/>
                </a:solidFill>
              </a:rPr>
              <a:t>The Arc de </a:t>
            </a:r>
            <a:r>
              <a:rPr lang="en-US" sz="2000" b="1" u="sng" dirty="0" err="1" smtClean="0">
                <a:solidFill>
                  <a:srgbClr val="92D050"/>
                </a:solidFill>
              </a:rPr>
              <a:t>Triomphe</a:t>
            </a:r>
            <a:r>
              <a:rPr lang="en-US" sz="1600" dirty="0" smtClean="0">
                <a:solidFill>
                  <a:srgbClr val="92D050"/>
                </a:solidFill>
              </a:rPr>
              <a:t> </a:t>
            </a:r>
            <a:endParaRPr lang="es-V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le:Gateway Arch edit1.jpg"/>
          <p:cNvPicPr>
            <a:picLocks noChangeAspect="1" noChangeArrowheads="1"/>
          </p:cNvPicPr>
          <p:nvPr/>
        </p:nvPicPr>
        <p:blipFill>
          <a:blip r:embed="rId2" cstate="print"/>
          <a:srcRect/>
          <a:stretch>
            <a:fillRect/>
          </a:stretch>
        </p:blipFill>
        <p:spPr bwMode="auto">
          <a:xfrm>
            <a:off x="928662" y="928670"/>
            <a:ext cx="4286250" cy="5715000"/>
          </a:xfrm>
          <a:prstGeom prst="rect">
            <a:avLst/>
          </a:prstGeom>
          <a:noFill/>
        </p:spPr>
      </p:pic>
      <p:sp>
        <p:nvSpPr>
          <p:cNvPr id="3" name="Rectangle 2"/>
          <p:cNvSpPr/>
          <p:nvPr/>
        </p:nvSpPr>
        <p:spPr>
          <a:xfrm>
            <a:off x="5715008" y="3429000"/>
            <a:ext cx="2714644" cy="1200329"/>
          </a:xfrm>
          <a:prstGeom prst="rect">
            <a:avLst/>
          </a:prstGeom>
        </p:spPr>
        <p:txBody>
          <a:bodyPr wrap="square">
            <a:spAutoFit/>
          </a:bodyPr>
          <a:lstStyle/>
          <a:p>
            <a:pPr algn="ctr"/>
            <a:r>
              <a:rPr lang="en-US" dirty="0" smtClean="0">
                <a:solidFill>
                  <a:srgbClr val="92D050"/>
                </a:solidFill>
              </a:rPr>
              <a:t>The Gateway Arch in Saint Louis, Missouri; a sculpture based on a </a:t>
            </a:r>
            <a:r>
              <a:rPr lang="en-US" dirty="0" err="1" smtClean="0">
                <a:solidFill>
                  <a:srgbClr val="92D050"/>
                </a:solidFill>
              </a:rPr>
              <a:t>catenary</a:t>
            </a:r>
            <a:r>
              <a:rPr lang="en-US" dirty="0" smtClean="0">
                <a:solidFill>
                  <a:srgbClr val="92D050"/>
                </a:solidFill>
              </a:rPr>
              <a:t> arch</a:t>
            </a:r>
            <a:endParaRPr lang="es-VE" dirty="0">
              <a:solidFill>
                <a:srgbClr val="92D050"/>
              </a:solidFill>
            </a:endParaRPr>
          </a:p>
        </p:txBody>
      </p:sp>
      <p:sp>
        <p:nvSpPr>
          <p:cNvPr id="4" name="Rectangle 3"/>
          <p:cNvSpPr/>
          <p:nvPr/>
        </p:nvSpPr>
        <p:spPr>
          <a:xfrm>
            <a:off x="5857884" y="2214554"/>
            <a:ext cx="2392386" cy="400110"/>
          </a:xfrm>
          <a:prstGeom prst="rect">
            <a:avLst/>
          </a:prstGeom>
        </p:spPr>
        <p:txBody>
          <a:bodyPr wrap="none">
            <a:spAutoFit/>
          </a:bodyPr>
          <a:lstStyle/>
          <a:p>
            <a:r>
              <a:rPr lang="en-US" sz="2000" b="1" u="sng" dirty="0" smtClean="0">
                <a:solidFill>
                  <a:srgbClr val="92D050"/>
                </a:solidFill>
              </a:rPr>
              <a:t>The Gateway Arch</a:t>
            </a:r>
            <a:r>
              <a:rPr lang="en-US" dirty="0" smtClean="0">
                <a:solidFill>
                  <a:srgbClr val="92D050"/>
                </a:solidFill>
              </a:rPr>
              <a:t> </a:t>
            </a:r>
            <a:endParaRPr lang="es-V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le:Arch.of.constantine.threequarter.view.arp.jpg"/>
          <p:cNvPicPr>
            <a:picLocks noChangeAspect="1" noChangeArrowheads="1"/>
          </p:cNvPicPr>
          <p:nvPr/>
        </p:nvPicPr>
        <p:blipFill>
          <a:blip r:embed="rId2" cstate="print"/>
          <a:srcRect/>
          <a:stretch>
            <a:fillRect/>
          </a:stretch>
        </p:blipFill>
        <p:spPr bwMode="auto">
          <a:xfrm>
            <a:off x="3143240" y="1571612"/>
            <a:ext cx="5500726" cy="4022407"/>
          </a:xfrm>
          <a:prstGeom prst="rect">
            <a:avLst/>
          </a:prstGeom>
          <a:noFill/>
        </p:spPr>
      </p:pic>
      <p:sp>
        <p:nvSpPr>
          <p:cNvPr id="3" name="Rectangle 2"/>
          <p:cNvSpPr/>
          <p:nvPr/>
        </p:nvSpPr>
        <p:spPr>
          <a:xfrm>
            <a:off x="285720" y="3166118"/>
            <a:ext cx="2643206" cy="1477328"/>
          </a:xfrm>
          <a:prstGeom prst="rect">
            <a:avLst/>
          </a:prstGeom>
        </p:spPr>
        <p:txBody>
          <a:bodyPr wrap="square">
            <a:spAutoFit/>
          </a:bodyPr>
          <a:lstStyle/>
          <a:p>
            <a:pPr algn="ctr"/>
            <a:r>
              <a:rPr lang="en-US" dirty="0" smtClean="0">
                <a:solidFill>
                  <a:srgbClr val="92D050"/>
                </a:solidFill>
              </a:rPr>
              <a:t>Arch of </a:t>
            </a:r>
            <a:r>
              <a:rPr lang="en-US" dirty="0" err="1" smtClean="0">
                <a:solidFill>
                  <a:srgbClr val="92D050"/>
                </a:solidFill>
              </a:rPr>
              <a:t>Constantine,Rome</a:t>
            </a:r>
            <a:r>
              <a:rPr lang="en-US" dirty="0" smtClean="0">
                <a:solidFill>
                  <a:srgbClr val="92D050"/>
                </a:solidFill>
              </a:rPr>
              <a:t>, Italy commemorating a victory by Constantine I in 312 AD</a:t>
            </a:r>
            <a:endParaRPr lang="es-VE" dirty="0">
              <a:solidFill>
                <a:srgbClr val="92D050"/>
              </a:solidFill>
            </a:endParaRPr>
          </a:p>
        </p:txBody>
      </p:sp>
      <p:sp>
        <p:nvSpPr>
          <p:cNvPr id="4" name="Rectangle 3"/>
          <p:cNvSpPr/>
          <p:nvPr/>
        </p:nvSpPr>
        <p:spPr>
          <a:xfrm>
            <a:off x="398113" y="2243072"/>
            <a:ext cx="2602251" cy="400110"/>
          </a:xfrm>
          <a:prstGeom prst="rect">
            <a:avLst/>
          </a:prstGeom>
        </p:spPr>
        <p:txBody>
          <a:bodyPr wrap="none">
            <a:spAutoFit/>
          </a:bodyPr>
          <a:lstStyle/>
          <a:p>
            <a:r>
              <a:rPr lang="en-US" sz="2000" b="1" u="sng" dirty="0" smtClean="0">
                <a:solidFill>
                  <a:srgbClr val="92D050"/>
                </a:solidFill>
              </a:rPr>
              <a:t>Arch of Constantine</a:t>
            </a:r>
            <a:endParaRPr lang="es-VE" sz="2000" b="1" u="sng"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File:Igreja, Mosteiro Alcobaça.jpg"/>
          <p:cNvPicPr>
            <a:picLocks noChangeAspect="1" noChangeArrowheads="1"/>
          </p:cNvPicPr>
          <p:nvPr/>
        </p:nvPicPr>
        <p:blipFill>
          <a:blip r:embed="rId2" cstate="print"/>
          <a:srcRect/>
          <a:stretch>
            <a:fillRect/>
          </a:stretch>
        </p:blipFill>
        <p:spPr bwMode="auto">
          <a:xfrm>
            <a:off x="357158" y="1500174"/>
            <a:ext cx="5715040" cy="4286280"/>
          </a:xfrm>
          <a:prstGeom prst="rect">
            <a:avLst/>
          </a:prstGeom>
          <a:noFill/>
        </p:spPr>
      </p:pic>
      <p:sp>
        <p:nvSpPr>
          <p:cNvPr id="3" name="Rectangle 2"/>
          <p:cNvSpPr/>
          <p:nvPr/>
        </p:nvSpPr>
        <p:spPr>
          <a:xfrm>
            <a:off x="6429404" y="3286124"/>
            <a:ext cx="2286000" cy="1200329"/>
          </a:xfrm>
          <a:prstGeom prst="rect">
            <a:avLst/>
          </a:prstGeom>
        </p:spPr>
        <p:txBody>
          <a:bodyPr wrap="square">
            <a:spAutoFit/>
          </a:bodyPr>
          <a:lstStyle/>
          <a:p>
            <a:pPr algn="ctr"/>
            <a:r>
              <a:rPr lang="en-US" dirty="0" smtClean="0">
                <a:solidFill>
                  <a:srgbClr val="92D050"/>
                </a:solidFill>
              </a:rPr>
              <a:t>Arches in the nave of the church in monastery of </a:t>
            </a:r>
            <a:r>
              <a:rPr lang="en-US" dirty="0" err="1" smtClean="0">
                <a:solidFill>
                  <a:srgbClr val="92D050"/>
                </a:solidFill>
              </a:rPr>
              <a:t>Alcobaça</a:t>
            </a:r>
            <a:r>
              <a:rPr lang="en-US" dirty="0" smtClean="0">
                <a:solidFill>
                  <a:srgbClr val="92D050"/>
                </a:solidFill>
              </a:rPr>
              <a:t>, Portugal</a:t>
            </a:r>
            <a:endParaRPr lang="es-VE" dirty="0">
              <a:solidFill>
                <a:srgbClr val="92D050"/>
              </a:solidFill>
            </a:endParaRPr>
          </a:p>
        </p:txBody>
      </p:sp>
      <p:sp>
        <p:nvSpPr>
          <p:cNvPr id="4" name="Rectangle 3"/>
          <p:cNvSpPr/>
          <p:nvPr/>
        </p:nvSpPr>
        <p:spPr>
          <a:xfrm>
            <a:off x="6215074" y="2500306"/>
            <a:ext cx="2612831" cy="400110"/>
          </a:xfrm>
          <a:prstGeom prst="rect">
            <a:avLst/>
          </a:prstGeom>
        </p:spPr>
        <p:txBody>
          <a:bodyPr wrap="none">
            <a:spAutoFit/>
          </a:bodyPr>
          <a:lstStyle/>
          <a:p>
            <a:r>
              <a:rPr lang="es-VE" sz="2000" b="1" u="sng" dirty="0" err="1" smtClean="0">
                <a:solidFill>
                  <a:srgbClr val="92D050"/>
                </a:solidFill>
              </a:rPr>
              <a:t>Alcobaça</a:t>
            </a:r>
            <a:r>
              <a:rPr lang="es-VE" sz="2000" b="1" u="sng" dirty="0" smtClean="0">
                <a:solidFill>
                  <a:srgbClr val="92D050"/>
                </a:solidFill>
              </a:rPr>
              <a:t> </a:t>
            </a:r>
            <a:r>
              <a:rPr lang="es-VE" sz="2000" b="1" u="sng" dirty="0" err="1" smtClean="0">
                <a:solidFill>
                  <a:srgbClr val="92D050"/>
                </a:solidFill>
              </a:rPr>
              <a:t>Monastery</a:t>
            </a:r>
            <a:endParaRPr lang="es-VE" sz="2000" b="1" u="sng" dirty="0">
              <a:solidFill>
                <a:srgbClr val="92D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4546" y="1928802"/>
            <a:ext cx="4572000" cy="707886"/>
          </a:xfrm>
          <a:prstGeom prst="rect">
            <a:avLst/>
          </a:prstGeom>
        </p:spPr>
        <p:txBody>
          <a:bodyPr>
            <a:spAutoFit/>
          </a:bodyPr>
          <a:lstStyle/>
          <a:p>
            <a:pPr algn="ctr"/>
            <a:r>
              <a:rPr lang="en-US" sz="2000" dirty="0" smtClean="0">
                <a:solidFill>
                  <a:srgbClr val="92D050"/>
                </a:solidFill>
              </a:rPr>
              <a:t>An </a:t>
            </a:r>
            <a:r>
              <a:rPr lang="en-US" sz="2000" b="1" dirty="0" smtClean="0">
                <a:solidFill>
                  <a:srgbClr val="92D050"/>
                </a:solidFill>
              </a:rPr>
              <a:t>arch</a:t>
            </a:r>
            <a:r>
              <a:rPr lang="en-US" sz="2000" dirty="0" smtClean="0">
                <a:solidFill>
                  <a:srgbClr val="92D050"/>
                </a:solidFill>
              </a:rPr>
              <a:t> is a structure that spans a space while supporting weight</a:t>
            </a:r>
            <a:endParaRPr lang="es-VE" sz="2000" dirty="0">
              <a:solidFill>
                <a:srgbClr val="92D050"/>
              </a:solidFill>
            </a:endParaRPr>
          </a:p>
        </p:txBody>
      </p:sp>
      <p:sp>
        <p:nvSpPr>
          <p:cNvPr id="3" name="Rectangle 2"/>
          <p:cNvSpPr/>
          <p:nvPr/>
        </p:nvSpPr>
        <p:spPr>
          <a:xfrm>
            <a:off x="1000100" y="3500438"/>
            <a:ext cx="4214842" cy="1754326"/>
          </a:xfrm>
          <a:prstGeom prst="rect">
            <a:avLst/>
          </a:prstGeom>
        </p:spPr>
        <p:txBody>
          <a:bodyPr wrap="square">
            <a:spAutoFit/>
          </a:bodyPr>
          <a:lstStyle/>
          <a:p>
            <a:pPr algn="ctr"/>
            <a:r>
              <a:rPr lang="en-US" dirty="0" smtClean="0">
                <a:solidFill>
                  <a:srgbClr val="92D050"/>
                </a:solidFill>
              </a:rPr>
              <a:t>Arches appeared as early as the 2nd millennium BC in Mesopotamian brick architecture, but their systematic use started with the Ancient Romans who were the first to apply the technique to a wide range of structures</a:t>
            </a:r>
            <a:endParaRPr lang="es-VE" dirty="0">
              <a:solidFill>
                <a:srgbClr val="92D050"/>
              </a:solidFill>
            </a:endParaRPr>
          </a:p>
        </p:txBody>
      </p:sp>
      <p:sp>
        <p:nvSpPr>
          <p:cNvPr id="4" name="1 Rectángulo"/>
          <p:cNvSpPr/>
          <p:nvPr/>
        </p:nvSpPr>
        <p:spPr>
          <a:xfrm>
            <a:off x="1428728" y="714356"/>
            <a:ext cx="6225381" cy="769441"/>
          </a:xfrm>
          <a:prstGeom prst="rect">
            <a:avLst/>
          </a:prstGeom>
          <a:noFill/>
        </p:spPr>
        <p:txBody>
          <a:bodyPr wrap="square" lIns="91440" tIns="45720" rIns="91440" bIns="45720">
            <a:spAutoFit/>
          </a:bodyPr>
          <a:lstStyle/>
          <a:p>
            <a:pPr algn="ct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What</a:t>
            </a: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is</a:t>
            </a: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an</a:t>
            </a: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44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a:t>
            </a: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rch</a:t>
            </a: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pic>
        <p:nvPicPr>
          <p:cNvPr id="5" name="Picture 4" descr="File:Sankt Petersburg Generalstab 2005 g.jpg"/>
          <p:cNvPicPr>
            <a:picLocks noChangeAspect="1" noChangeArrowheads="1"/>
          </p:cNvPicPr>
          <p:nvPr/>
        </p:nvPicPr>
        <p:blipFill>
          <a:blip r:embed="rId2" cstate="print"/>
          <a:srcRect/>
          <a:stretch>
            <a:fillRect/>
          </a:stretch>
        </p:blipFill>
        <p:spPr bwMode="auto">
          <a:xfrm>
            <a:off x="6286512" y="2786058"/>
            <a:ext cx="2319494" cy="349089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2" name="Picture 8" descr="File:Bridge Alcantara.JPG">
            <a:hlinkClick r:id="rId2"/>
          </p:cNvPr>
          <p:cNvPicPr>
            <a:picLocks noChangeAspect="1" noChangeArrowheads="1"/>
          </p:cNvPicPr>
          <p:nvPr/>
        </p:nvPicPr>
        <p:blipFill>
          <a:blip r:embed="rId3"/>
          <a:srcRect t="14815"/>
          <a:stretch>
            <a:fillRect/>
          </a:stretch>
        </p:blipFill>
        <p:spPr bwMode="auto">
          <a:xfrm>
            <a:off x="0" y="4500570"/>
            <a:ext cx="3689890" cy="2357430"/>
          </a:xfrm>
          <a:prstGeom prst="rect">
            <a:avLst/>
          </a:prstGeom>
          <a:noFill/>
        </p:spPr>
      </p:pic>
      <p:pic>
        <p:nvPicPr>
          <p:cNvPr id="26626" name="Picture 2" descr="File:Gateway Arch.jpg">
            <a:hlinkClick r:id="rId4"/>
          </p:cNvPr>
          <p:cNvPicPr>
            <a:picLocks noChangeAspect="1" noChangeArrowheads="1"/>
          </p:cNvPicPr>
          <p:nvPr/>
        </p:nvPicPr>
        <p:blipFill>
          <a:blip r:embed="rId5"/>
          <a:srcRect l="10581"/>
          <a:stretch>
            <a:fillRect/>
          </a:stretch>
        </p:blipFill>
        <p:spPr bwMode="auto">
          <a:xfrm>
            <a:off x="0" y="0"/>
            <a:ext cx="3018270" cy="4500570"/>
          </a:xfrm>
          <a:prstGeom prst="rect">
            <a:avLst/>
          </a:prstGeom>
          <a:noFill/>
        </p:spPr>
      </p:pic>
      <p:pic>
        <p:nvPicPr>
          <p:cNvPr id="26628" name="Picture 4" descr="File:KingCollChapIntDehio.jpg">
            <a:hlinkClick r:id="rId6"/>
          </p:cNvPr>
          <p:cNvPicPr>
            <a:picLocks noChangeAspect="1" noChangeArrowheads="1"/>
          </p:cNvPicPr>
          <p:nvPr/>
        </p:nvPicPr>
        <p:blipFill>
          <a:blip r:embed="rId7"/>
          <a:srcRect/>
          <a:stretch>
            <a:fillRect/>
          </a:stretch>
        </p:blipFill>
        <p:spPr bwMode="auto">
          <a:xfrm>
            <a:off x="2500298" y="0"/>
            <a:ext cx="1928826" cy="2857520"/>
          </a:xfrm>
          <a:prstGeom prst="rect">
            <a:avLst/>
          </a:prstGeom>
          <a:noFill/>
        </p:spPr>
      </p:pic>
      <p:pic>
        <p:nvPicPr>
          <p:cNvPr id="26630" name="Picture 6" descr="File:Cordoba mihrab.jpg">
            <a:hlinkClick r:id="rId8"/>
          </p:cNvPr>
          <p:cNvPicPr>
            <a:picLocks noChangeAspect="1" noChangeArrowheads="1"/>
          </p:cNvPicPr>
          <p:nvPr/>
        </p:nvPicPr>
        <p:blipFill>
          <a:blip r:embed="rId9"/>
          <a:srcRect/>
          <a:stretch>
            <a:fillRect/>
          </a:stretch>
        </p:blipFill>
        <p:spPr bwMode="auto">
          <a:xfrm>
            <a:off x="6429388" y="3357538"/>
            <a:ext cx="2714612" cy="3500462"/>
          </a:xfrm>
          <a:prstGeom prst="rect">
            <a:avLst/>
          </a:prstGeom>
          <a:noFill/>
        </p:spPr>
      </p:pic>
      <p:pic>
        <p:nvPicPr>
          <p:cNvPr id="26634" name="Picture 10" descr="File:YorkMinsterChapterHouse.jpg">
            <a:hlinkClick r:id="rId10"/>
          </p:cNvPr>
          <p:cNvPicPr>
            <a:picLocks noChangeAspect="1" noChangeArrowheads="1"/>
          </p:cNvPicPr>
          <p:nvPr/>
        </p:nvPicPr>
        <p:blipFill>
          <a:blip r:embed="rId11"/>
          <a:srcRect/>
          <a:stretch>
            <a:fillRect/>
          </a:stretch>
        </p:blipFill>
        <p:spPr bwMode="auto">
          <a:xfrm>
            <a:off x="6215042" y="0"/>
            <a:ext cx="2928958" cy="3905277"/>
          </a:xfrm>
          <a:prstGeom prst="rect">
            <a:avLst/>
          </a:prstGeom>
          <a:noFill/>
        </p:spPr>
      </p:pic>
      <p:pic>
        <p:nvPicPr>
          <p:cNvPr id="26636" name="Picture 12" descr="File:Delicatearch1.jpg">
            <a:hlinkClick r:id="rId12"/>
          </p:cNvPr>
          <p:cNvPicPr>
            <a:picLocks noChangeAspect="1" noChangeArrowheads="1"/>
          </p:cNvPicPr>
          <p:nvPr/>
        </p:nvPicPr>
        <p:blipFill>
          <a:blip r:embed="rId13"/>
          <a:srcRect/>
          <a:stretch>
            <a:fillRect/>
          </a:stretch>
        </p:blipFill>
        <p:spPr bwMode="auto">
          <a:xfrm>
            <a:off x="3000364" y="2857496"/>
            <a:ext cx="3429024" cy="2655218"/>
          </a:xfrm>
          <a:prstGeom prst="rect">
            <a:avLst/>
          </a:prstGeom>
          <a:noFill/>
        </p:spPr>
      </p:pic>
      <p:pic>
        <p:nvPicPr>
          <p:cNvPr id="26640" name="Picture 16" descr="File:StPetersDomePD.jpg">
            <a:hlinkClick r:id="rId14"/>
          </p:cNvPr>
          <p:cNvPicPr>
            <a:picLocks noChangeAspect="1" noChangeArrowheads="1"/>
          </p:cNvPicPr>
          <p:nvPr/>
        </p:nvPicPr>
        <p:blipFill>
          <a:blip r:embed="rId15"/>
          <a:srcRect/>
          <a:stretch>
            <a:fillRect/>
          </a:stretch>
        </p:blipFill>
        <p:spPr bwMode="auto">
          <a:xfrm>
            <a:off x="4286248" y="0"/>
            <a:ext cx="2000264" cy="2908151"/>
          </a:xfrm>
          <a:prstGeom prst="rect">
            <a:avLst/>
          </a:prstGeom>
          <a:noFill/>
        </p:spPr>
      </p:pic>
      <p:pic>
        <p:nvPicPr>
          <p:cNvPr id="26642" name="Picture 18" descr="File:Valens Aqueduct in Istanbul.jpg">
            <a:hlinkClick r:id="rId16"/>
          </p:cNvPr>
          <p:cNvPicPr>
            <a:picLocks noChangeAspect="1" noChangeArrowheads="1"/>
          </p:cNvPicPr>
          <p:nvPr/>
        </p:nvPicPr>
        <p:blipFill>
          <a:blip r:embed="rId17"/>
          <a:srcRect l="19565"/>
          <a:stretch>
            <a:fillRect/>
          </a:stretch>
        </p:blipFill>
        <p:spPr bwMode="auto">
          <a:xfrm>
            <a:off x="3643306" y="4845234"/>
            <a:ext cx="3143272" cy="201276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Rectángulo"/>
          <p:cNvSpPr/>
          <p:nvPr/>
        </p:nvSpPr>
        <p:spPr>
          <a:xfrm>
            <a:off x="428596" y="500042"/>
            <a:ext cx="8286776" cy="6093976"/>
          </a:xfrm>
          <a:prstGeom prst="rect">
            <a:avLst/>
          </a:prstGeom>
          <a:noFill/>
        </p:spPr>
        <p:txBody>
          <a:bodyPr wrap="square" lIns="91440" tIns="45720" rIns="91440" bIns="45720">
            <a:spAutoFit/>
          </a:bodyPr>
          <a:lstStyle/>
          <a:p>
            <a:pPr algn="ct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Thanks</a:t>
            </a:r>
            <a:r>
              <a:rPr lang="es-ES" sz="13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for</a:t>
            </a:r>
            <a:r>
              <a:rPr lang="es-ES" sz="13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you</a:t>
            </a:r>
            <a:r>
              <a:rPr lang="es-ES" sz="13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attention</a:t>
            </a:r>
            <a:endParaRPr lang="es-ES" sz="13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57290" y="1571612"/>
            <a:ext cx="6225381" cy="4093428"/>
          </a:xfrm>
          <a:prstGeom prst="rect">
            <a:avLst/>
          </a:prstGeom>
          <a:noFill/>
        </p:spPr>
        <p:txBody>
          <a:bodyPr wrap="square" lIns="91440" tIns="45720" rIns="91440" bIns="45720">
            <a:spAutoFit/>
          </a:bodyPr>
          <a:lstStyle/>
          <a:p>
            <a:pPr algn="ctr"/>
            <a:r>
              <a:rPr lang="es-ES" sz="13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Arch´s</a:t>
            </a:r>
            <a:r>
              <a:rPr lang="es-ES" sz="13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13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History</a:t>
            </a:r>
            <a:endParaRPr lang="es-ES" sz="13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348" y="1571612"/>
            <a:ext cx="2786082"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civilizations</a:t>
            </a:r>
            <a:r>
              <a:rPr lang="es-ES" dirty="0" smtClean="0">
                <a:solidFill>
                  <a:schemeClr val="accent5">
                    <a:lumMod val="75000"/>
                  </a:schemeClr>
                </a:solidFill>
              </a:rPr>
              <a:t> </a:t>
            </a:r>
            <a:r>
              <a:rPr lang="es-ES" dirty="0" err="1" smtClean="0">
                <a:solidFill>
                  <a:schemeClr val="accent5">
                    <a:lumMod val="75000"/>
                  </a:schemeClr>
                </a:solidFill>
              </a:rPr>
              <a:t>Urartian</a:t>
            </a:r>
            <a:r>
              <a:rPr lang="es-ES" dirty="0" smtClean="0">
                <a:solidFill>
                  <a:schemeClr val="accent5">
                    <a:lumMod val="75000"/>
                  </a:schemeClr>
                </a:solidFill>
              </a:rPr>
              <a:t>, </a:t>
            </a:r>
            <a:r>
              <a:rPr lang="es-ES" dirty="0" err="1" smtClean="0">
                <a:solidFill>
                  <a:schemeClr val="accent5">
                    <a:lumMod val="75000"/>
                  </a:schemeClr>
                </a:solidFill>
              </a:rPr>
              <a:t>Egyptian</a:t>
            </a:r>
            <a:r>
              <a:rPr lang="es-ES" dirty="0" smtClean="0">
                <a:solidFill>
                  <a:schemeClr val="accent5">
                    <a:lumMod val="75000"/>
                  </a:schemeClr>
                </a:solidFill>
              </a:rPr>
              <a:t>, </a:t>
            </a:r>
            <a:r>
              <a:rPr lang="es-ES" dirty="0" err="1" smtClean="0">
                <a:solidFill>
                  <a:schemeClr val="accent5">
                    <a:lumMod val="75000"/>
                  </a:schemeClr>
                </a:solidFill>
              </a:rPr>
              <a:t>Babylonian</a:t>
            </a:r>
            <a:r>
              <a:rPr lang="es-ES" dirty="0" smtClean="0">
                <a:solidFill>
                  <a:schemeClr val="accent5">
                    <a:lumMod val="75000"/>
                  </a:schemeClr>
                </a:solidFill>
              </a:rPr>
              <a:t>, </a:t>
            </a:r>
            <a:r>
              <a:rPr lang="es-ES" dirty="0" err="1" smtClean="0">
                <a:solidFill>
                  <a:schemeClr val="accent5">
                    <a:lumMod val="75000"/>
                  </a:schemeClr>
                </a:solidFill>
              </a:rPr>
              <a:t>Greek</a:t>
            </a:r>
            <a:r>
              <a:rPr lang="es-ES" dirty="0" smtClean="0">
                <a:solidFill>
                  <a:schemeClr val="accent5">
                    <a:lumMod val="75000"/>
                  </a:schemeClr>
                </a:solidFill>
              </a:rPr>
              <a:t> and </a:t>
            </a:r>
            <a:r>
              <a:rPr lang="es-ES" dirty="0" err="1" smtClean="0">
                <a:solidFill>
                  <a:schemeClr val="accent5">
                    <a:lumMod val="75000"/>
                  </a:schemeClr>
                </a:solidFill>
              </a:rPr>
              <a:t>Assyrian</a:t>
            </a:r>
            <a:r>
              <a:rPr lang="es-ES" dirty="0">
                <a:solidFill>
                  <a:schemeClr val="accent5">
                    <a:lumMod val="75000"/>
                  </a:schemeClr>
                </a:solidFill>
              </a:rPr>
              <a:t> </a:t>
            </a:r>
            <a:r>
              <a:rPr lang="es-ES" dirty="0" err="1" smtClean="0">
                <a:solidFill>
                  <a:schemeClr val="accent5">
                    <a:lumMod val="75000"/>
                  </a:schemeClr>
                </a:solidFill>
              </a:rPr>
              <a:t>knew</a:t>
            </a:r>
            <a:r>
              <a:rPr lang="es-ES" dirty="0" smtClean="0">
                <a:solidFill>
                  <a:schemeClr val="accent5">
                    <a:lumMod val="75000"/>
                  </a:schemeClr>
                </a:solidFill>
              </a:rPr>
              <a:t>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arch</a:t>
            </a:r>
            <a:endParaRPr lang="es-ES" dirty="0" smtClean="0">
              <a:solidFill>
                <a:schemeClr val="accent5">
                  <a:lumMod val="75000"/>
                </a:schemeClr>
              </a:solidFill>
            </a:endParaRPr>
          </a:p>
        </p:txBody>
      </p:sp>
      <p:sp>
        <p:nvSpPr>
          <p:cNvPr id="10" name="9 CuadroTexto"/>
          <p:cNvSpPr txBox="1"/>
          <p:nvPr/>
        </p:nvSpPr>
        <p:spPr>
          <a:xfrm>
            <a:off x="5072066" y="1500174"/>
            <a:ext cx="3286148" cy="175432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solidFill>
                  <a:schemeClr val="accent5">
                    <a:lumMod val="75000"/>
                  </a:schemeClr>
                </a:solidFill>
              </a:rPr>
              <a:t>but their use was infrequent and mostly confined to underground structures such as drains where the problem of lateral thrust is greatly diminished</a:t>
            </a:r>
            <a:endParaRPr lang="es-ES" dirty="0" smtClean="0">
              <a:solidFill>
                <a:schemeClr val="accent5">
                  <a:lumMod val="75000"/>
                </a:schemeClr>
              </a:solidFill>
            </a:endParaRPr>
          </a:p>
        </p:txBody>
      </p:sp>
      <p:cxnSp>
        <p:nvCxnSpPr>
          <p:cNvPr id="12" name="11 Conector recto de flecha"/>
          <p:cNvCxnSpPr/>
          <p:nvPr/>
        </p:nvCxnSpPr>
        <p:spPr>
          <a:xfrm>
            <a:off x="3929058" y="2214554"/>
            <a:ext cx="785818"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357422" y="3786190"/>
            <a:ext cx="4286280"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solidFill>
                  <a:schemeClr val="accent5">
                    <a:lumMod val="75000"/>
                  </a:schemeClr>
                </a:solidFill>
              </a:rPr>
              <a:t>The oldest and best arched city gate in the world, eight feet wide, was found in Ashkelon, Israel, and is dated to the middle bronze age.</a:t>
            </a:r>
            <a:endParaRPr lang="es-ES" dirty="0" smtClean="0">
              <a:solidFill>
                <a:schemeClr val="accent5">
                  <a:lumMod val="75000"/>
                </a:schemeClr>
              </a:solidFill>
            </a:endParaRPr>
          </a:p>
        </p:txBody>
      </p:sp>
      <p:pic>
        <p:nvPicPr>
          <p:cNvPr id="1030" name="Picture 6" descr="http://upload.wikimedia.org/wikipedia/commons/thumb/a/aa/Ashkelon_Panorama_Image.JPG/750px-Ashkelon_Panorama_Image.JPG">
            <a:hlinkClick r:id="rId2" tooltip="Panoramic Photography of Ashkelon"/>
          </p:cNvPr>
          <p:cNvPicPr>
            <a:picLocks noChangeAspect="1" noChangeArrowheads="1"/>
          </p:cNvPicPr>
          <p:nvPr/>
        </p:nvPicPr>
        <p:blipFill>
          <a:blip r:embed="rId3"/>
          <a:srcRect/>
          <a:stretch>
            <a:fillRect/>
          </a:stretch>
        </p:blipFill>
        <p:spPr bwMode="auto">
          <a:xfrm>
            <a:off x="0" y="5257979"/>
            <a:ext cx="9144000" cy="160002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28728" y="714356"/>
            <a:ext cx="6225381" cy="769441"/>
          </a:xfrm>
          <a:prstGeom prst="rect">
            <a:avLst/>
          </a:prstGeom>
          <a:noFill/>
        </p:spPr>
        <p:txBody>
          <a:bodyPr wrap="square" lIns="91440" tIns="45720" rIns="91440" bIns="45720">
            <a:spAutoFit/>
          </a:bodyPr>
          <a:lstStyle/>
          <a:p>
            <a:pPr algn="ct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Roman´s</a:t>
            </a: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a:t>
            </a: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Arch</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3" name="2 CuadroTexto"/>
          <p:cNvSpPr txBox="1"/>
          <p:nvPr/>
        </p:nvSpPr>
        <p:spPr>
          <a:xfrm>
            <a:off x="857224" y="1643050"/>
            <a:ext cx="7786742" cy="646331"/>
          </a:xfrm>
          <a:prstGeom prst="rect">
            <a:avLst/>
          </a:prstGeom>
          <a:noFill/>
        </p:spPr>
        <p:txBody>
          <a:bodyPr wrap="square" rtlCol="0">
            <a:spAutoFit/>
          </a:bodyPr>
          <a:lstStyle/>
          <a:p>
            <a:r>
              <a:rPr lang="en-US" i="1" dirty="0" smtClean="0">
                <a:solidFill>
                  <a:schemeClr val="accent5">
                    <a:lumMod val="75000"/>
                  </a:schemeClr>
                </a:solidFill>
              </a:rPr>
              <a:t>The Romans were the first builders in Europe, perhaps the first in the world, fully to appreciate the advantages of the arch, the vault and the dome</a:t>
            </a:r>
            <a:endParaRPr lang="es-ES" dirty="0">
              <a:solidFill>
                <a:schemeClr val="accent5">
                  <a:lumMod val="75000"/>
                </a:schemeClr>
              </a:solidFill>
            </a:endParaRPr>
          </a:p>
        </p:txBody>
      </p:sp>
      <p:sp>
        <p:nvSpPr>
          <p:cNvPr id="4" name="3 CuadroTexto"/>
          <p:cNvSpPr txBox="1"/>
          <p:nvPr/>
        </p:nvSpPr>
        <p:spPr>
          <a:xfrm>
            <a:off x="285720" y="3000372"/>
            <a:ext cx="128588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err="1" smtClean="0">
                <a:solidFill>
                  <a:schemeClr val="accent5">
                    <a:lumMod val="75000"/>
                  </a:schemeClr>
                </a:solidFill>
              </a:rPr>
              <a:t>Etruscans</a:t>
            </a:r>
            <a:endParaRPr lang="es-ES" dirty="0" smtClean="0">
              <a:solidFill>
                <a:schemeClr val="accent5">
                  <a:lumMod val="75000"/>
                </a:schemeClr>
              </a:solidFill>
            </a:endParaRPr>
          </a:p>
        </p:txBody>
      </p:sp>
      <p:cxnSp>
        <p:nvCxnSpPr>
          <p:cNvPr id="7" name="6 Conector recto de flecha"/>
          <p:cNvCxnSpPr/>
          <p:nvPr/>
        </p:nvCxnSpPr>
        <p:spPr>
          <a:xfrm>
            <a:off x="1857356" y="4286256"/>
            <a:ext cx="785818"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2857488" y="3000372"/>
            <a:ext cx="1000132"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err="1" smtClean="0">
                <a:solidFill>
                  <a:schemeClr val="accent5">
                    <a:lumMod val="75000"/>
                  </a:schemeClr>
                </a:solidFill>
              </a:rPr>
              <a:t>Romans</a:t>
            </a:r>
            <a:endParaRPr lang="es-ES" dirty="0" smtClean="0">
              <a:solidFill>
                <a:schemeClr val="accent5">
                  <a:lumMod val="75000"/>
                </a:schemeClr>
              </a:solidFill>
            </a:endParaRPr>
          </a:p>
        </p:txBody>
      </p:sp>
      <p:pic>
        <p:nvPicPr>
          <p:cNvPr id="15362" name="Picture 2" descr="http://www.civfanatics.net/uploads8/001_Etruscans.jpg"/>
          <p:cNvPicPr>
            <a:picLocks noChangeAspect="1" noChangeArrowheads="1"/>
          </p:cNvPicPr>
          <p:nvPr/>
        </p:nvPicPr>
        <p:blipFill>
          <a:blip r:embed="rId2"/>
          <a:srcRect b="8640"/>
          <a:stretch>
            <a:fillRect/>
          </a:stretch>
        </p:blipFill>
        <p:spPr bwMode="auto">
          <a:xfrm>
            <a:off x="285720" y="3571876"/>
            <a:ext cx="1285884" cy="1510434"/>
          </a:xfrm>
          <a:prstGeom prst="rect">
            <a:avLst/>
          </a:prstGeom>
          <a:noFill/>
        </p:spPr>
      </p:pic>
      <p:pic>
        <p:nvPicPr>
          <p:cNvPr id="15365" name="Picture 5" descr="http://www.winchester.gov.uk/Image/News/roman%20soldier.300.jpg"/>
          <p:cNvPicPr>
            <a:picLocks noChangeAspect="1" noChangeArrowheads="1"/>
          </p:cNvPicPr>
          <p:nvPr/>
        </p:nvPicPr>
        <p:blipFill>
          <a:blip r:embed="rId3" cstate="print"/>
          <a:srcRect/>
          <a:stretch>
            <a:fillRect/>
          </a:stretch>
        </p:blipFill>
        <p:spPr bwMode="auto">
          <a:xfrm>
            <a:off x="2786050" y="3500438"/>
            <a:ext cx="1008038" cy="1774147"/>
          </a:xfrm>
          <a:prstGeom prst="rect">
            <a:avLst/>
          </a:prstGeom>
          <a:noFill/>
        </p:spPr>
      </p:pic>
      <p:sp>
        <p:nvSpPr>
          <p:cNvPr id="12" name="11 Abrir llave"/>
          <p:cNvSpPr/>
          <p:nvPr/>
        </p:nvSpPr>
        <p:spPr>
          <a:xfrm>
            <a:off x="4429124" y="2857496"/>
            <a:ext cx="357190" cy="2714644"/>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3" name="12 CuadroTexto"/>
          <p:cNvSpPr txBox="1"/>
          <p:nvPr/>
        </p:nvSpPr>
        <p:spPr>
          <a:xfrm>
            <a:off x="4857752" y="2928934"/>
            <a:ext cx="4081490" cy="2554545"/>
          </a:xfrm>
          <a:prstGeom prst="rect">
            <a:avLst/>
          </a:prstGeom>
          <a:noFill/>
        </p:spPr>
        <p:txBody>
          <a:bodyPr wrap="square" rtlCol="0">
            <a:spAutoFit/>
          </a:bodyPr>
          <a:lstStyle/>
          <a:p>
            <a:pPr>
              <a:buFontTx/>
              <a:buChar char="-"/>
            </a:pPr>
            <a:r>
              <a:rPr lang="es-ES" sz="1600" dirty="0" err="1" smtClean="0">
                <a:solidFill>
                  <a:schemeClr val="accent5">
                    <a:lumMod val="75000"/>
                  </a:schemeClr>
                </a:solidFill>
              </a:rPr>
              <a:t>Erected</a:t>
            </a:r>
            <a:r>
              <a:rPr lang="es-ES" sz="1600" dirty="0" smtClean="0">
                <a:solidFill>
                  <a:schemeClr val="accent5">
                    <a:lumMod val="75000"/>
                  </a:schemeClr>
                </a:solidFill>
              </a:rPr>
              <a:t> </a:t>
            </a:r>
            <a:r>
              <a:rPr lang="es-ES" sz="1600" dirty="0" err="1" smtClean="0">
                <a:solidFill>
                  <a:schemeClr val="accent5">
                    <a:lumMod val="75000"/>
                  </a:schemeClr>
                </a:solidFill>
              </a:rPr>
              <a:t>arch</a:t>
            </a:r>
            <a:r>
              <a:rPr lang="es-ES" sz="1600" dirty="0" smtClean="0">
                <a:solidFill>
                  <a:schemeClr val="accent5">
                    <a:lumMod val="75000"/>
                  </a:schemeClr>
                </a:solidFill>
              </a:rPr>
              <a:t> </a:t>
            </a:r>
            <a:r>
              <a:rPr lang="es-ES" sz="1600" dirty="0" err="1" smtClean="0">
                <a:solidFill>
                  <a:schemeClr val="accent5">
                    <a:lumMod val="75000"/>
                  </a:schemeClr>
                </a:solidFill>
              </a:rPr>
              <a:t>structures</a:t>
            </a:r>
            <a:r>
              <a:rPr lang="es-ES" sz="1600" dirty="0" smtClean="0">
                <a:solidFill>
                  <a:schemeClr val="accent5">
                    <a:lumMod val="75000"/>
                  </a:schemeClr>
                </a:solidFill>
              </a:rPr>
              <a:t> as  bridges, </a:t>
            </a:r>
            <a:r>
              <a:rPr lang="es-ES" sz="1600" dirty="0" err="1" smtClean="0">
                <a:solidFill>
                  <a:schemeClr val="accent5">
                    <a:lumMod val="75000"/>
                  </a:schemeClr>
                </a:solidFill>
              </a:rPr>
              <a:t>gates</a:t>
            </a:r>
            <a:r>
              <a:rPr lang="es-ES" sz="1600" dirty="0" smtClean="0">
                <a:solidFill>
                  <a:schemeClr val="accent5">
                    <a:lumMod val="75000"/>
                  </a:schemeClr>
                </a:solidFill>
              </a:rPr>
              <a:t>, </a:t>
            </a:r>
            <a:r>
              <a:rPr lang="es-ES" sz="1600" dirty="0" err="1" smtClean="0">
                <a:solidFill>
                  <a:schemeClr val="accent5">
                    <a:lumMod val="75000"/>
                  </a:schemeClr>
                </a:solidFill>
              </a:rPr>
              <a:t>aqueductos</a:t>
            </a:r>
            <a:r>
              <a:rPr lang="es-ES" sz="1600" dirty="0" smtClean="0">
                <a:solidFill>
                  <a:schemeClr val="accent5">
                    <a:lumMod val="75000"/>
                  </a:schemeClr>
                </a:solidFill>
              </a:rPr>
              <a:t>.</a:t>
            </a:r>
          </a:p>
          <a:p>
            <a:pPr>
              <a:buFontTx/>
              <a:buChar char="-"/>
            </a:pPr>
            <a:endParaRPr lang="es-ES" sz="1600" dirty="0" smtClean="0">
              <a:solidFill>
                <a:schemeClr val="accent5">
                  <a:lumMod val="75000"/>
                </a:schemeClr>
              </a:solidFill>
            </a:endParaRPr>
          </a:p>
          <a:p>
            <a:pPr>
              <a:buFontTx/>
              <a:buChar char="-"/>
            </a:pPr>
            <a:r>
              <a:rPr lang="es-ES" sz="1600" dirty="0">
                <a:solidFill>
                  <a:schemeClr val="accent5">
                    <a:lumMod val="75000"/>
                  </a:schemeClr>
                </a:solidFill>
              </a:rPr>
              <a:t> </a:t>
            </a:r>
            <a:r>
              <a:rPr lang="es-ES" sz="1600" dirty="0" err="1" smtClean="0">
                <a:solidFill>
                  <a:schemeClr val="accent5">
                    <a:lumMod val="75000"/>
                  </a:schemeClr>
                </a:solidFill>
              </a:rPr>
              <a:t>Introduced</a:t>
            </a:r>
            <a:r>
              <a:rPr lang="es-ES" sz="1600" dirty="0" smtClean="0">
                <a:solidFill>
                  <a:schemeClr val="accent5">
                    <a:lumMod val="75000"/>
                  </a:schemeClr>
                </a:solidFill>
              </a:rPr>
              <a:t> </a:t>
            </a:r>
            <a:r>
              <a:rPr lang="es-ES" sz="1600" dirty="0" err="1" smtClean="0">
                <a:solidFill>
                  <a:schemeClr val="accent5">
                    <a:lumMod val="75000"/>
                  </a:schemeClr>
                </a:solidFill>
              </a:rPr>
              <a:t>triumphal</a:t>
            </a:r>
            <a:r>
              <a:rPr lang="es-ES" sz="1600" dirty="0" smtClean="0">
                <a:solidFill>
                  <a:schemeClr val="accent5">
                    <a:lumMod val="75000"/>
                  </a:schemeClr>
                </a:solidFill>
              </a:rPr>
              <a:t> </a:t>
            </a:r>
            <a:r>
              <a:rPr lang="es-ES" sz="1600" dirty="0" err="1" smtClean="0">
                <a:solidFill>
                  <a:schemeClr val="accent5">
                    <a:lumMod val="75000"/>
                  </a:schemeClr>
                </a:solidFill>
              </a:rPr>
              <a:t>arch</a:t>
            </a:r>
            <a:r>
              <a:rPr lang="es-ES" sz="1600" dirty="0" smtClean="0">
                <a:solidFill>
                  <a:schemeClr val="accent5">
                    <a:lumMod val="75000"/>
                  </a:schemeClr>
                </a:solidFill>
              </a:rPr>
              <a:t>.</a:t>
            </a:r>
          </a:p>
          <a:p>
            <a:pPr>
              <a:buFontTx/>
              <a:buChar char="-"/>
            </a:pPr>
            <a:endParaRPr lang="es-ES" sz="1600" dirty="0" smtClean="0">
              <a:solidFill>
                <a:schemeClr val="accent5">
                  <a:lumMod val="75000"/>
                </a:schemeClr>
              </a:solidFill>
            </a:endParaRPr>
          </a:p>
          <a:p>
            <a:pPr>
              <a:buFontTx/>
              <a:buChar char="-"/>
            </a:pPr>
            <a:r>
              <a:rPr lang="es-ES" sz="1600" dirty="0" smtClean="0">
                <a:solidFill>
                  <a:schemeClr val="accent5">
                    <a:lumMod val="75000"/>
                  </a:schemeClr>
                </a:solidFill>
              </a:rPr>
              <a:t> </a:t>
            </a:r>
            <a:r>
              <a:rPr lang="es-ES" sz="1600" dirty="0" err="1" smtClean="0">
                <a:solidFill>
                  <a:schemeClr val="accent5">
                    <a:lumMod val="75000"/>
                  </a:schemeClr>
                </a:solidFill>
              </a:rPr>
              <a:t>Used</a:t>
            </a:r>
            <a:r>
              <a:rPr lang="es-ES" sz="1600" dirty="0" smtClean="0">
                <a:solidFill>
                  <a:schemeClr val="accent5">
                    <a:lumMod val="75000"/>
                  </a:schemeClr>
                </a:solidFill>
              </a:rPr>
              <a:t> </a:t>
            </a:r>
            <a:r>
              <a:rPr lang="es-ES" sz="1600" dirty="0" err="1" smtClean="0">
                <a:solidFill>
                  <a:schemeClr val="accent5">
                    <a:lumMod val="75000"/>
                  </a:schemeClr>
                </a:solidFill>
              </a:rPr>
              <a:t>Vaults</a:t>
            </a:r>
            <a:r>
              <a:rPr lang="es-ES" sz="1600" dirty="0" smtClean="0">
                <a:solidFill>
                  <a:schemeClr val="accent5">
                    <a:lumMod val="75000"/>
                  </a:schemeClr>
                </a:solidFill>
              </a:rPr>
              <a:t>.</a:t>
            </a:r>
          </a:p>
          <a:p>
            <a:pPr>
              <a:buFontTx/>
              <a:buChar char="-"/>
            </a:pPr>
            <a:endParaRPr lang="es-ES" sz="1600" dirty="0" smtClean="0">
              <a:solidFill>
                <a:schemeClr val="accent5">
                  <a:lumMod val="75000"/>
                </a:schemeClr>
              </a:solidFill>
            </a:endParaRPr>
          </a:p>
          <a:p>
            <a:pPr>
              <a:buFontTx/>
              <a:buChar char="-"/>
            </a:pPr>
            <a:r>
              <a:rPr lang="es-ES" sz="1600" dirty="0" err="1" smtClean="0">
                <a:solidFill>
                  <a:schemeClr val="accent5">
                    <a:lumMod val="75000"/>
                  </a:schemeClr>
                </a:solidFill>
              </a:rPr>
              <a:t>Used</a:t>
            </a:r>
            <a:r>
              <a:rPr lang="es-ES" sz="1600" dirty="0" smtClean="0">
                <a:solidFill>
                  <a:schemeClr val="accent5">
                    <a:lumMod val="75000"/>
                  </a:schemeClr>
                </a:solidFill>
              </a:rPr>
              <a:t> </a:t>
            </a:r>
            <a:r>
              <a:rPr lang="es-ES" sz="1600" dirty="0" err="1">
                <a:solidFill>
                  <a:schemeClr val="accent5">
                    <a:lumMod val="75000"/>
                  </a:schemeClr>
                </a:solidFill>
              </a:rPr>
              <a:t>d</a:t>
            </a:r>
            <a:r>
              <a:rPr lang="es-ES" sz="1600" dirty="0" err="1" smtClean="0">
                <a:solidFill>
                  <a:schemeClr val="accent5">
                    <a:lumMod val="75000"/>
                  </a:schemeClr>
                </a:solidFill>
              </a:rPr>
              <a:t>omed</a:t>
            </a:r>
            <a:r>
              <a:rPr lang="es-ES" sz="1600" dirty="0" smtClean="0">
                <a:solidFill>
                  <a:schemeClr val="accent5">
                    <a:lumMod val="75000"/>
                  </a:schemeClr>
                </a:solidFill>
              </a:rPr>
              <a:t> </a:t>
            </a:r>
            <a:r>
              <a:rPr lang="es-ES" sz="1600" dirty="0" err="1" smtClean="0">
                <a:solidFill>
                  <a:schemeClr val="accent5">
                    <a:lumMod val="75000"/>
                  </a:schemeClr>
                </a:solidFill>
              </a:rPr>
              <a:t>structures</a:t>
            </a:r>
            <a:r>
              <a:rPr lang="es-ES" sz="1600" dirty="0" smtClean="0">
                <a:solidFill>
                  <a:schemeClr val="accent5">
                    <a:lumMod val="75000"/>
                  </a:schemeClr>
                </a:solidFill>
              </a:rPr>
              <a:t>.</a:t>
            </a:r>
          </a:p>
          <a:p>
            <a:endParaRPr lang="es-ES" sz="1600" dirty="0" smtClean="0">
              <a:solidFill>
                <a:schemeClr val="accent5">
                  <a:lumMod val="75000"/>
                </a:schemeClr>
              </a:solidFill>
            </a:endParaRPr>
          </a:p>
          <a:p>
            <a:pPr>
              <a:buFontTx/>
              <a:buChar char="-"/>
            </a:pPr>
            <a:r>
              <a:rPr lang="es-ES" sz="1600" dirty="0" err="1" smtClean="0">
                <a:solidFill>
                  <a:schemeClr val="accent5">
                    <a:lumMod val="75000"/>
                  </a:schemeClr>
                </a:solidFill>
              </a:rPr>
              <a:t>Invented</a:t>
            </a:r>
            <a:r>
              <a:rPr lang="es-ES" sz="1600" dirty="0" smtClean="0">
                <a:solidFill>
                  <a:schemeClr val="accent5">
                    <a:lumMod val="75000"/>
                  </a:schemeClr>
                </a:solidFill>
              </a:rPr>
              <a:t> </a:t>
            </a:r>
            <a:r>
              <a:rPr lang="es-ES" sz="1600" dirty="0" err="1" smtClean="0">
                <a:solidFill>
                  <a:schemeClr val="accent5">
                    <a:lumMod val="75000"/>
                  </a:schemeClr>
                </a:solidFill>
              </a:rPr>
              <a:t>The</a:t>
            </a:r>
            <a:r>
              <a:rPr lang="es-ES" sz="1600" dirty="0" smtClean="0">
                <a:solidFill>
                  <a:schemeClr val="accent5">
                    <a:lumMod val="75000"/>
                  </a:schemeClr>
                </a:solidFill>
              </a:rPr>
              <a:t> </a:t>
            </a:r>
            <a:r>
              <a:rPr lang="es-ES" sz="1600" dirty="0" err="1" smtClean="0">
                <a:solidFill>
                  <a:schemeClr val="accent5">
                    <a:lumMod val="75000"/>
                  </a:schemeClr>
                </a:solidFill>
              </a:rPr>
              <a:t>Roman</a:t>
            </a:r>
            <a:r>
              <a:rPr lang="es-ES" sz="1600" dirty="0" smtClean="0">
                <a:solidFill>
                  <a:schemeClr val="accent5">
                    <a:lumMod val="75000"/>
                  </a:schemeClr>
                </a:solidFill>
              </a:rPr>
              <a:t> </a:t>
            </a:r>
            <a:r>
              <a:rPr lang="es-ES" sz="1600" dirty="0" err="1" smtClean="0">
                <a:solidFill>
                  <a:schemeClr val="accent5">
                    <a:lumMod val="75000"/>
                  </a:schemeClr>
                </a:solidFill>
              </a:rPr>
              <a:t>Arch</a:t>
            </a:r>
            <a:r>
              <a:rPr lang="es-ES" sz="1600" dirty="0" smtClean="0">
                <a:solidFill>
                  <a:schemeClr val="accent5">
                    <a:lumMod val="75000"/>
                  </a:schemeClr>
                </a:solidFill>
              </a:rPr>
              <a:t> </a:t>
            </a:r>
            <a:r>
              <a:rPr lang="es-ES" sz="1600" dirty="0" err="1" smtClean="0">
                <a:solidFill>
                  <a:schemeClr val="accent5">
                    <a:lumMod val="75000"/>
                  </a:schemeClr>
                </a:solidFill>
              </a:rPr>
              <a:t>or</a:t>
            </a:r>
            <a:r>
              <a:rPr lang="es-ES" sz="1600" dirty="0" smtClean="0">
                <a:solidFill>
                  <a:schemeClr val="accent5">
                    <a:lumMod val="75000"/>
                  </a:schemeClr>
                </a:solidFill>
              </a:rPr>
              <a:t> </a:t>
            </a:r>
            <a:r>
              <a:rPr lang="es-ES" sz="1600" dirty="0" err="1" smtClean="0">
                <a:solidFill>
                  <a:schemeClr val="accent5">
                    <a:lumMod val="75000"/>
                  </a:schemeClr>
                </a:solidFill>
              </a:rPr>
              <a:t>Voussoirs</a:t>
            </a:r>
            <a:endParaRPr lang="es-ES" sz="16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42910" y="1357298"/>
            <a:ext cx="1071570"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dirty="0" err="1" smtClean="0">
                <a:solidFill>
                  <a:schemeClr val="accent5">
                    <a:lumMod val="75000"/>
                  </a:schemeClr>
                </a:solidFill>
              </a:rPr>
              <a:t>Vault</a:t>
            </a:r>
            <a:endParaRPr lang="es-ES" b="1" dirty="0" smtClean="0">
              <a:solidFill>
                <a:schemeClr val="accent5">
                  <a:lumMod val="75000"/>
                </a:schemeClr>
              </a:solidFill>
            </a:endParaRPr>
          </a:p>
        </p:txBody>
      </p:sp>
      <p:sp>
        <p:nvSpPr>
          <p:cNvPr id="4" name="3 CuadroTexto"/>
          <p:cNvSpPr txBox="1"/>
          <p:nvPr/>
        </p:nvSpPr>
        <p:spPr>
          <a:xfrm>
            <a:off x="285720" y="3286124"/>
            <a:ext cx="1785950"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dirty="0" err="1" smtClean="0">
                <a:solidFill>
                  <a:schemeClr val="accent5">
                    <a:lumMod val="75000"/>
                  </a:schemeClr>
                </a:solidFill>
              </a:rPr>
              <a:t>Triumphal</a:t>
            </a:r>
            <a:r>
              <a:rPr lang="es-ES" sz="2400" b="1" dirty="0" smtClean="0">
                <a:solidFill>
                  <a:schemeClr val="accent5">
                    <a:lumMod val="75000"/>
                  </a:schemeClr>
                </a:solidFill>
              </a:rPr>
              <a:t>  </a:t>
            </a:r>
            <a:r>
              <a:rPr lang="es-ES" sz="2400" b="1" dirty="0" err="1" smtClean="0">
                <a:solidFill>
                  <a:schemeClr val="accent5">
                    <a:lumMod val="75000"/>
                  </a:schemeClr>
                </a:solidFill>
              </a:rPr>
              <a:t>Arch</a:t>
            </a:r>
            <a:endParaRPr lang="es-ES" sz="2400" b="1" dirty="0" smtClean="0">
              <a:solidFill>
                <a:schemeClr val="accent5">
                  <a:lumMod val="75000"/>
                </a:schemeClr>
              </a:solidFill>
            </a:endParaRPr>
          </a:p>
        </p:txBody>
      </p:sp>
      <p:sp>
        <p:nvSpPr>
          <p:cNvPr id="5" name="4 CuadroTexto"/>
          <p:cNvSpPr txBox="1"/>
          <p:nvPr/>
        </p:nvSpPr>
        <p:spPr>
          <a:xfrm>
            <a:off x="500034" y="5357826"/>
            <a:ext cx="1285884"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sz="2400" b="1" dirty="0" smtClean="0">
                <a:solidFill>
                  <a:schemeClr val="accent5">
                    <a:lumMod val="75000"/>
                  </a:schemeClr>
                </a:solidFill>
              </a:rPr>
              <a:t>Domes</a:t>
            </a:r>
          </a:p>
        </p:txBody>
      </p:sp>
      <p:sp>
        <p:nvSpPr>
          <p:cNvPr id="6" name="5 CuadroTexto"/>
          <p:cNvSpPr txBox="1"/>
          <p:nvPr/>
        </p:nvSpPr>
        <p:spPr>
          <a:xfrm>
            <a:off x="2643174" y="1214422"/>
            <a:ext cx="2357454" cy="107721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a:solidFill>
                  <a:schemeClr val="accent5">
                    <a:lumMod val="75000"/>
                  </a:schemeClr>
                </a:solidFill>
              </a:rPr>
              <a:t>I</a:t>
            </a:r>
            <a:r>
              <a:rPr lang="en-US" sz="1600" dirty="0" smtClean="0">
                <a:solidFill>
                  <a:schemeClr val="accent5">
                    <a:lumMod val="75000"/>
                  </a:schemeClr>
                </a:solidFill>
              </a:rPr>
              <a:t>s an architectural term for an arched form used to provide a space with a ceiling or roof</a:t>
            </a:r>
            <a:endParaRPr lang="es-ES" sz="1600" dirty="0" smtClean="0">
              <a:solidFill>
                <a:schemeClr val="accent5">
                  <a:lumMod val="75000"/>
                </a:schemeClr>
              </a:solidFill>
            </a:endParaRPr>
          </a:p>
        </p:txBody>
      </p:sp>
      <p:pic>
        <p:nvPicPr>
          <p:cNvPr id="16386" name="Picture 2" descr="http://media-2.web.britannica.com/eb-media/47/72247-035-A4497A85.jpg"/>
          <p:cNvPicPr>
            <a:picLocks noChangeAspect="1" noChangeArrowheads="1"/>
          </p:cNvPicPr>
          <p:nvPr/>
        </p:nvPicPr>
        <p:blipFill>
          <a:blip r:embed="rId2"/>
          <a:srcRect/>
          <a:stretch>
            <a:fillRect/>
          </a:stretch>
        </p:blipFill>
        <p:spPr bwMode="auto">
          <a:xfrm>
            <a:off x="6072198" y="857232"/>
            <a:ext cx="2433659" cy="1543871"/>
          </a:xfrm>
          <a:prstGeom prst="rect">
            <a:avLst/>
          </a:prstGeom>
          <a:noFill/>
        </p:spPr>
      </p:pic>
      <p:sp>
        <p:nvSpPr>
          <p:cNvPr id="8" name="7 CuadroTexto"/>
          <p:cNvSpPr txBox="1"/>
          <p:nvPr/>
        </p:nvSpPr>
        <p:spPr>
          <a:xfrm>
            <a:off x="2643174" y="3071810"/>
            <a:ext cx="2571768"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smtClean="0">
                <a:solidFill>
                  <a:schemeClr val="accent5">
                    <a:lumMod val="75000"/>
                  </a:schemeClr>
                </a:solidFill>
              </a:rPr>
              <a:t>is a structure in the shape of a monumental archway, in theory built to celebrate a victory in war, but often used to celebrate a ruler</a:t>
            </a:r>
            <a:endParaRPr lang="es-ES" sz="1600" dirty="0" smtClean="0">
              <a:solidFill>
                <a:schemeClr val="accent5">
                  <a:lumMod val="75000"/>
                </a:schemeClr>
              </a:solidFill>
            </a:endParaRPr>
          </a:p>
        </p:txBody>
      </p:sp>
      <p:pic>
        <p:nvPicPr>
          <p:cNvPr id="16388" name="Picture 4" descr="File:RomeConstantine'sArch03.jpg">
            <a:hlinkClick r:id="rId3"/>
          </p:cNvPr>
          <p:cNvPicPr>
            <a:picLocks noChangeAspect="1" noChangeArrowheads="1"/>
          </p:cNvPicPr>
          <p:nvPr/>
        </p:nvPicPr>
        <p:blipFill>
          <a:blip r:embed="rId4" cstate="print"/>
          <a:srcRect/>
          <a:stretch>
            <a:fillRect/>
          </a:stretch>
        </p:blipFill>
        <p:spPr bwMode="auto">
          <a:xfrm>
            <a:off x="6072198" y="2786058"/>
            <a:ext cx="2262150" cy="1693785"/>
          </a:xfrm>
          <a:prstGeom prst="rect">
            <a:avLst/>
          </a:prstGeom>
          <a:noFill/>
        </p:spPr>
      </p:pic>
      <p:sp>
        <p:nvSpPr>
          <p:cNvPr id="10" name="9 CuadroTexto"/>
          <p:cNvSpPr txBox="1"/>
          <p:nvPr/>
        </p:nvSpPr>
        <p:spPr>
          <a:xfrm>
            <a:off x="2643174" y="5072074"/>
            <a:ext cx="2571768" cy="107721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smtClean="0">
                <a:solidFill>
                  <a:schemeClr val="accent5">
                    <a:lumMod val="75000"/>
                  </a:schemeClr>
                </a:solidFill>
              </a:rPr>
              <a:t>is a structural element of architecture that resembles the hollow upper half of a sphere.</a:t>
            </a:r>
            <a:endParaRPr lang="es-ES" sz="1600" dirty="0" smtClean="0">
              <a:solidFill>
                <a:schemeClr val="accent5">
                  <a:lumMod val="75000"/>
                </a:schemeClr>
              </a:solidFill>
            </a:endParaRPr>
          </a:p>
        </p:txBody>
      </p:sp>
      <p:pic>
        <p:nvPicPr>
          <p:cNvPr id="16390" name="Picture 6" descr="File:Kbh Marmorkirche 1.jpg">
            <a:hlinkClick r:id="rId5"/>
          </p:cNvPr>
          <p:cNvPicPr>
            <a:picLocks noChangeAspect="1" noChangeArrowheads="1"/>
          </p:cNvPicPr>
          <p:nvPr/>
        </p:nvPicPr>
        <p:blipFill>
          <a:blip r:embed="rId6"/>
          <a:srcRect/>
          <a:stretch>
            <a:fillRect/>
          </a:stretch>
        </p:blipFill>
        <p:spPr bwMode="auto">
          <a:xfrm>
            <a:off x="6429388" y="4643446"/>
            <a:ext cx="1571636" cy="2095515"/>
          </a:xfrm>
          <a:prstGeom prst="rect">
            <a:avLst/>
          </a:prstGeom>
          <a:noFill/>
        </p:spPr>
      </p:pic>
      <p:cxnSp>
        <p:nvCxnSpPr>
          <p:cNvPr id="13" name="12 Conector recto de flecha"/>
          <p:cNvCxnSpPr/>
          <p:nvPr/>
        </p:nvCxnSpPr>
        <p:spPr>
          <a:xfrm>
            <a:off x="1928794" y="1571612"/>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5286380" y="1643050"/>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5429256" y="3643314"/>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5572132" y="5572140"/>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2000232" y="5572140"/>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143108" y="3643314"/>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28728" y="714356"/>
            <a:ext cx="6225381" cy="769441"/>
          </a:xfrm>
          <a:prstGeom prst="rect">
            <a:avLst/>
          </a:prstGeom>
          <a:noFill/>
        </p:spPr>
        <p:txBody>
          <a:bodyPr wrap="squar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In </a:t>
            </a:r>
            <a:r>
              <a:rPr lang="es-ES" sz="44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America</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3" name="2 CuadroTexto"/>
          <p:cNvSpPr txBox="1"/>
          <p:nvPr/>
        </p:nvSpPr>
        <p:spPr>
          <a:xfrm>
            <a:off x="500034" y="3429000"/>
            <a:ext cx="2357454"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sz="2400" b="1" dirty="0" err="1" smtClean="0">
                <a:solidFill>
                  <a:schemeClr val="accent5">
                    <a:lumMod val="75000"/>
                  </a:schemeClr>
                </a:solidFill>
              </a:rPr>
              <a:t>Mesoamerican</a:t>
            </a:r>
            <a:r>
              <a:rPr lang="es-ES" sz="2400" b="1" dirty="0" smtClean="0">
                <a:solidFill>
                  <a:schemeClr val="accent5">
                    <a:lumMod val="75000"/>
                  </a:schemeClr>
                </a:solidFill>
              </a:rPr>
              <a:t> </a:t>
            </a:r>
            <a:r>
              <a:rPr lang="es-ES" sz="2400" b="1" dirty="0" err="1" smtClean="0">
                <a:solidFill>
                  <a:schemeClr val="accent5">
                    <a:lumMod val="75000"/>
                  </a:schemeClr>
                </a:solidFill>
              </a:rPr>
              <a:t>Civilizations</a:t>
            </a:r>
            <a:endParaRPr lang="es-ES" sz="2400" b="1" dirty="0" smtClean="0">
              <a:solidFill>
                <a:schemeClr val="accent5">
                  <a:lumMod val="75000"/>
                </a:schemeClr>
              </a:solidFill>
            </a:endParaRPr>
          </a:p>
        </p:txBody>
      </p:sp>
      <p:sp>
        <p:nvSpPr>
          <p:cNvPr id="4" name="3 CuadroTexto"/>
          <p:cNvSpPr txBox="1"/>
          <p:nvPr/>
        </p:nvSpPr>
        <p:spPr>
          <a:xfrm>
            <a:off x="3357554" y="3000372"/>
            <a:ext cx="2357454" cy="230832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smtClean="0">
                <a:solidFill>
                  <a:schemeClr val="accent5">
                    <a:lumMod val="75000"/>
                  </a:schemeClr>
                </a:solidFill>
              </a:rPr>
              <a:t>-Created various types of Corbelled Arches</a:t>
            </a:r>
          </a:p>
          <a:p>
            <a:endParaRPr lang="en-US" sz="1600" dirty="0" smtClean="0">
              <a:solidFill>
                <a:schemeClr val="accent5">
                  <a:lumMod val="75000"/>
                </a:schemeClr>
              </a:solidFill>
            </a:endParaRPr>
          </a:p>
          <a:p>
            <a:endParaRPr lang="en-US" sz="1600" dirty="0" smtClean="0">
              <a:solidFill>
                <a:schemeClr val="accent5">
                  <a:lumMod val="75000"/>
                </a:schemeClr>
              </a:solidFill>
            </a:endParaRPr>
          </a:p>
          <a:p>
            <a:endParaRPr lang="en-US" sz="1600" dirty="0">
              <a:solidFill>
                <a:schemeClr val="accent5">
                  <a:lumMod val="75000"/>
                </a:schemeClr>
              </a:solidFill>
            </a:endParaRPr>
          </a:p>
          <a:p>
            <a:endParaRPr lang="en-US" sz="1600" dirty="0">
              <a:solidFill>
                <a:schemeClr val="accent5">
                  <a:lumMod val="75000"/>
                </a:schemeClr>
              </a:solidFill>
            </a:endParaRPr>
          </a:p>
          <a:p>
            <a:endParaRPr lang="en-US" sz="1600" dirty="0" smtClean="0">
              <a:solidFill>
                <a:schemeClr val="accent5">
                  <a:lumMod val="75000"/>
                </a:schemeClr>
              </a:solidFill>
            </a:endParaRPr>
          </a:p>
          <a:p>
            <a:pPr>
              <a:buFontTx/>
              <a:buChar char="-"/>
            </a:pPr>
            <a:r>
              <a:rPr lang="en-US" sz="1600" dirty="0" smtClean="0">
                <a:solidFill>
                  <a:schemeClr val="accent5">
                    <a:lumMod val="75000"/>
                  </a:schemeClr>
                </a:solidFill>
              </a:rPr>
              <a:t>Used Trapezoidal Arch</a:t>
            </a:r>
          </a:p>
          <a:p>
            <a:pPr>
              <a:buFontTx/>
              <a:buChar char="-"/>
            </a:pPr>
            <a:endParaRPr lang="es-ES" sz="1600" dirty="0" smtClean="0">
              <a:solidFill>
                <a:schemeClr val="accent5">
                  <a:lumMod val="75000"/>
                </a:schemeClr>
              </a:solidFill>
            </a:endParaRPr>
          </a:p>
        </p:txBody>
      </p:sp>
      <p:sp>
        <p:nvSpPr>
          <p:cNvPr id="5" name="4 Abrir llave"/>
          <p:cNvSpPr/>
          <p:nvPr/>
        </p:nvSpPr>
        <p:spPr>
          <a:xfrm>
            <a:off x="3143240" y="2643182"/>
            <a:ext cx="357190" cy="3214710"/>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pic>
        <p:nvPicPr>
          <p:cNvPr id="17412" name="Picture 4" descr="http://www6.worldisround.com/photos/27/552/463.jpg"/>
          <p:cNvPicPr>
            <a:picLocks noChangeAspect="1" noChangeArrowheads="1"/>
          </p:cNvPicPr>
          <p:nvPr/>
        </p:nvPicPr>
        <p:blipFill>
          <a:blip r:embed="rId2" cstate="print"/>
          <a:srcRect/>
          <a:stretch>
            <a:fillRect/>
          </a:stretch>
        </p:blipFill>
        <p:spPr bwMode="auto">
          <a:xfrm>
            <a:off x="6215074" y="4214818"/>
            <a:ext cx="2428892" cy="1546395"/>
          </a:xfrm>
          <a:prstGeom prst="rect">
            <a:avLst/>
          </a:prstGeom>
          <a:noFill/>
        </p:spPr>
      </p:pic>
      <p:pic>
        <p:nvPicPr>
          <p:cNvPr id="17414" name="Picture 6" descr="http://upload.wikimedia.org/wikipedia/commons/b/bc/Arc_truefalserp.jpg"/>
          <p:cNvPicPr>
            <a:picLocks noChangeAspect="1" noChangeArrowheads="1"/>
          </p:cNvPicPr>
          <p:nvPr/>
        </p:nvPicPr>
        <p:blipFill>
          <a:blip r:embed="rId3"/>
          <a:srcRect l="49333"/>
          <a:stretch>
            <a:fillRect/>
          </a:stretch>
        </p:blipFill>
        <p:spPr bwMode="auto">
          <a:xfrm>
            <a:off x="6572264" y="2000240"/>
            <a:ext cx="1571636" cy="1900845"/>
          </a:xfrm>
          <a:prstGeom prst="rect">
            <a:avLst/>
          </a:prstGeom>
          <a:noFill/>
        </p:spPr>
      </p:pic>
      <p:cxnSp>
        <p:nvCxnSpPr>
          <p:cNvPr id="9" name="8 Conector recto de flecha"/>
          <p:cNvCxnSpPr/>
          <p:nvPr/>
        </p:nvCxnSpPr>
        <p:spPr>
          <a:xfrm>
            <a:off x="5715008" y="3429000"/>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5643570" y="4857760"/>
            <a:ext cx="428628"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4348" y="1000108"/>
            <a:ext cx="7786742" cy="1538883"/>
          </a:xfrm>
          <a:prstGeom prst="rect">
            <a:avLst/>
          </a:prstGeom>
          <a:noFill/>
        </p:spPr>
        <p:txBody>
          <a:bodyPr wrap="square" lIns="91440" tIns="45720" rIns="91440" bIns="45720">
            <a:spAutoFit/>
          </a:bodyPr>
          <a:lstStyle/>
          <a:p>
            <a:pPr algn="ctr"/>
            <a:r>
              <a:rPr lang="es-ES" sz="94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Construction</a:t>
            </a:r>
            <a:endParaRPr lang="es-ES" sz="9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pic>
        <p:nvPicPr>
          <p:cNvPr id="1028" name="Picture 4" descr="C:\Documents and Settings\ANDRADE\Configuración local\Archivos temporales de Internet\Content.IE5\10KIQRIE\MCj02803000000[1].wmf"/>
          <p:cNvPicPr>
            <a:picLocks noChangeAspect="1" noChangeArrowheads="1"/>
          </p:cNvPicPr>
          <p:nvPr/>
        </p:nvPicPr>
        <p:blipFill>
          <a:blip r:embed="rId2"/>
          <a:srcRect/>
          <a:stretch>
            <a:fillRect/>
          </a:stretch>
        </p:blipFill>
        <p:spPr bwMode="auto">
          <a:xfrm>
            <a:off x="428596" y="3000372"/>
            <a:ext cx="2114081" cy="2882494"/>
          </a:xfrm>
          <a:prstGeom prst="rect">
            <a:avLst/>
          </a:prstGeom>
          <a:noFill/>
        </p:spPr>
      </p:pic>
      <p:sp>
        <p:nvSpPr>
          <p:cNvPr id="8" name="7 CuadroTexto"/>
          <p:cNvSpPr txBox="1"/>
          <p:nvPr/>
        </p:nvSpPr>
        <p:spPr>
          <a:xfrm>
            <a:off x="2857488" y="3500438"/>
            <a:ext cx="5286412"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most</a:t>
            </a:r>
            <a:r>
              <a:rPr lang="es-ES" dirty="0" smtClean="0">
                <a:solidFill>
                  <a:schemeClr val="accent5">
                    <a:lumMod val="75000"/>
                  </a:schemeClr>
                </a:solidFill>
              </a:rPr>
              <a:t> </a:t>
            </a:r>
            <a:r>
              <a:rPr lang="es-ES" dirty="0" err="1" smtClean="0">
                <a:solidFill>
                  <a:schemeClr val="accent5">
                    <a:lumMod val="75000"/>
                  </a:schemeClr>
                </a:solidFill>
              </a:rPr>
              <a:t>common</a:t>
            </a:r>
            <a:r>
              <a:rPr lang="es-ES" dirty="0" smtClean="0">
                <a:solidFill>
                  <a:schemeClr val="accent5">
                    <a:lumMod val="75000"/>
                  </a:schemeClr>
                </a:solidFill>
              </a:rPr>
              <a:t> </a:t>
            </a:r>
            <a:r>
              <a:rPr lang="es-ES" dirty="0" err="1" smtClean="0">
                <a:solidFill>
                  <a:schemeClr val="accent5">
                    <a:lumMod val="75000"/>
                  </a:schemeClr>
                </a:solidFill>
              </a:rPr>
              <a:t>is</a:t>
            </a:r>
            <a:r>
              <a:rPr lang="es-ES" dirty="0" smtClean="0">
                <a:solidFill>
                  <a:schemeClr val="accent5">
                    <a:lumMod val="75000"/>
                  </a:schemeClr>
                </a:solidFill>
              </a:rPr>
              <a:t> </a:t>
            </a:r>
            <a:r>
              <a:rPr lang="es-ES" dirty="0" err="1" smtClean="0">
                <a:solidFill>
                  <a:schemeClr val="accent5">
                    <a:lumMod val="75000"/>
                  </a:schemeClr>
                </a:solidFill>
              </a:rPr>
              <a:t>to</a:t>
            </a:r>
            <a:r>
              <a:rPr lang="es-ES" dirty="0" smtClean="0">
                <a:solidFill>
                  <a:schemeClr val="accent5">
                    <a:lumMod val="75000"/>
                  </a:schemeClr>
                </a:solidFill>
              </a:rPr>
              <a:t> </a:t>
            </a:r>
            <a:r>
              <a:rPr lang="es-ES" dirty="0" err="1" smtClean="0">
                <a:solidFill>
                  <a:schemeClr val="accent5">
                    <a:lumMod val="75000"/>
                  </a:schemeClr>
                </a:solidFill>
              </a:rPr>
              <a:t>build</a:t>
            </a:r>
            <a:r>
              <a:rPr lang="es-ES" dirty="0" smtClean="0">
                <a:solidFill>
                  <a:schemeClr val="accent5">
                    <a:lumMod val="75000"/>
                  </a:schemeClr>
                </a:solidFill>
              </a:rPr>
              <a:t> a </a:t>
            </a:r>
            <a:r>
              <a:rPr lang="es-ES" dirty="0" err="1" smtClean="0">
                <a:solidFill>
                  <a:schemeClr val="accent5">
                    <a:lumMod val="75000"/>
                  </a:schemeClr>
                </a:solidFill>
              </a:rPr>
              <a:t>frame</a:t>
            </a:r>
            <a:r>
              <a:rPr lang="es-ES" dirty="0" smtClean="0">
                <a:solidFill>
                  <a:schemeClr val="accent5">
                    <a:lumMod val="75000"/>
                  </a:schemeClr>
                </a:solidFill>
              </a:rPr>
              <a:t> (</a:t>
            </a:r>
            <a:r>
              <a:rPr lang="es-ES" dirty="0" err="1" smtClean="0">
                <a:solidFill>
                  <a:schemeClr val="accent5">
                    <a:lumMod val="75000"/>
                  </a:schemeClr>
                </a:solidFill>
              </a:rPr>
              <a:t>historically</a:t>
            </a:r>
            <a:r>
              <a:rPr lang="es-ES" dirty="0" smtClean="0">
                <a:solidFill>
                  <a:schemeClr val="accent5">
                    <a:lumMod val="75000"/>
                  </a:schemeClr>
                </a:solidFill>
              </a:rPr>
              <a:t>, of </a:t>
            </a:r>
            <a:r>
              <a:rPr lang="es-ES" dirty="0" err="1" smtClean="0">
                <a:solidFill>
                  <a:schemeClr val="accent5">
                    <a:lumMod val="75000"/>
                  </a:schemeClr>
                </a:solidFill>
              </a:rPr>
              <a:t>wood</a:t>
            </a:r>
            <a:r>
              <a:rPr lang="es-ES" dirty="0" smtClean="0">
                <a:solidFill>
                  <a:schemeClr val="accent5">
                    <a:lumMod val="75000"/>
                  </a:schemeClr>
                </a:solidFill>
              </a:rPr>
              <a:t>) </a:t>
            </a:r>
            <a:r>
              <a:rPr lang="es-ES" dirty="0" err="1" smtClean="0">
                <a:solidFill>
                  <a:schemeClr val="accent5">
                    <a:lumMod val="75000"/>
                  </a:schemeClr>
                </a:solidFill>
              </a:rPr>
              <a:t>which</a:t>
            </a:r>
            <a:r>
              <a:rPr lang="es-ES" dirty="0" smtClean="0">
                <a:solidFill>
                  <a:schemeClr val="accent5">
                    <a:lumMod val="75000"/>
                  </a:schemeClr>
                </a:solidFill>
              </a:rPr>
              <a:t> </a:t>
            </a:r>
            <a:r>
              <a:rPr lang="es-ES" dirty="0" err="1" smtClean="0">
                <a:solidFill>
                  <a:schemeClr val="accent5">
                    <a:lumMod val="75000"/>
                  </a:schemeClr>
                </a:solidFill>
              </a:rPr>
              <a:t>exactly</a:t>
            </a:r>
            <a:r>
              <a:rPr lang="es-ES" dirty="0" smtClean="0">
                <a:solidFill>
                  <a:schemeClr val="accent5">
                    <a:lumMod val="75000"/>
                  </a:schemeClr>
                </a:solidFill>
              </a:rPr>
              <a:t> </a:t>
            </a:r>
            <a:r>
              <a:rPr lang="es-ES" dirty="0" err="1" smtClean="0">
                <a:solidFill>
                  <a:schemeClr val="accent5">
                    <a:lumMod val="75000"/>
                  </a:schemeClr>
                </a:solidFill>
              </a:rPr>
              <a:t>follows</a:t>
            </a:r>
            <a:r>
              <a:rPr lang="es-ES" dirty="0" smtClean="0">
                <a:solidFill>
                  <a:schemeClr val="accent5">
                    <a:lumMod val="75000"/>
                  </a:schemeClr>
                </a:solidFill>
              </a:rPr>
              <a:t>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form</a:t>
            </a:r>
            <a:r>
              <a:rPr lang="es-ES" dirty="0" smtClean="0">
                <a:solidFill>
                  <a:schemeClr val="accent5">
                    <a:lumMod val="75000"/>
                  </a:schemeClr>
                </a:solidFill>
              </a:rPr>
              <a:t> of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underside</a:t>
            </a:r>
            <a:r>
              <a:rPr lang="es-ES" dirty="0" smtClean="0">
                <a:solidFill>
                  <a:schemeClr val="accent5">
                    <a:lumMod val="75000"/>
                  </a:schemeClr>
                </a:solidFill>
              </a:rPr>
              <a:t> of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arch</a:t>
            </a:r>
            <a:r>
              <a:rPr lang="es-ES" dirty="0" smtClean="0">
                <a:solidFill>
                  <a:schemeClr val="accent5">
                    <a:lumMod val="75000"/>
                  </a:schemeClr>
                </a:solidFill>
              </a:rPr>
              <a:t>. </a:t>
            </a:r>
            <a:r>
              <a:rPr lang="es-ES" dirty="0" err="1" smtClean="0">
                <a:solidFill>
                  <a:schemeClr val="accent5">
                    <a:lumMod val="75000"/>
                  </a:schemeClr>
                </a:solidFill>
              </a:rPr>
              <a:t>This</a:t>
            </a:r>
            <a:r>
              <a:rPr lang="es-ES" dirty="0" smtClean="0">
                <a:solidFill>
                  <a:schemeClr val="accent5">
                    <a:lumMod val="75000"/>
                  </a:schemeClr>
                </a:solidFill>
              </a:rPr>
              <a:t> </a:t>
            </a:r>
            <a:r>
              <a:rPr lang="es-ES" dirty="0" err="1" smtClean="0">
                <a:solidFill>
                  <a:schemeClr val="accent5">
                    <a:lumMod val="75000"/>
                  </a:schemeClr>
                </a:solidFill>
              </a:rPr>
              <a:t>is</a:t>
            </a:r>
            <a:r>
              <a:rPr lang="es-ES" dirty="0" smtClean="0">
                <a:solidFill>
                  <a:schemeClr val="accent5">
                    <a:lumMod val="75000"/>
                  </a:schemeClr>
                </a:solidFill>
              </a:rPr>
              <a:t> </a:t>
            </a:r>
            <a:r>
              <a:rPr lang="es-ES" dirty="0" err="1" smtClean="0">
                <a:solidFill>
                  <a:schemeClr val="accent5">
                    <a:lumMod val="75000"/>
                  </a:schemeClr>
                </a:solidFill>
              </a:rPr>
              <a:t>known</a:t>
            </a:r>
            <a:r>
              <a:rPr lang="es-ES" dirty="0" smtClean="0">
                <a:solidFill>
                  <a:schemeClr val="accent5">
                    <a:lumMod val="75000"/>
                  </a:schemeClr>
                </a:solidFill>
              </a:rPr>
              <a:t> as a centre </a:t>
            </a:r>
            <a:r>
              <a:rPr lang="es-ES" dirty="0" err="1" smtClean="0">
                <a:solidFill>
                  <a:schemeClr val="accent5">
                    <a:lumMod val="75000"/>
                  </a:schemeClr>
                </a:solidFill>
              </a:rPr>
              <a:t>or</a:t>
            </a:r>
            <a:r>
              <a:rPr lang="es-ES" dirty="0" smtClean="0">
                <a:solidFill>
                  <a:schemeClr val="accent5">
                    <a:lumMod val="75000"/>
                  </a:schemeClr>
                </a:solidFill>
              </a:rPr>
              <a:t> </a:t>
            </a:r>
            <a:r>
              <a:rPr lang="es-ES" dirty="0" err="1" smtClean="0">
                <a:solidFill>
                  <a:schemeClr val="accent5">
                    <a:lumMod val="75000"/>
                  </a:schemeClr>
                </a:solidFill>
              </a:rPr>
              <a:t>centring</a:t>
            </a:r>
            <a:r>
              <a:rPr lang="es-ES" dirty="0" smtClean="0">
                <a:solidFill>
                  <a:schemeClr val="accent5">
                    <a:lumMod val="75000"/>
                  </a:schemeClr>
                </a:solidFill>
              </a:rPr>
              <a:t>.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voussoirs</a:t>
            </a:r>
            <a:r>
              <a:rPr lang="es-ES" dirty="0" smtClean="0">
                <a:solidFill>
                  <a:schemeClr val="accent5">
                    <a:lumMod val="75000"/>
                  </a:schemeClr>
                </a:solidFill>
              </a:rPr>
              <a:t> are </a:t>
            </a:r>
            <a:r>
              <a:rPr lang="es-ES" dirty="0" err="1" smtClean="0">
                <a:solidFill>
                  <a:schemeClr val="accent5">
                    <a:lumMod val="75000"/>
                  </a:schemeClr>
                </a:solidFill>
              </a:rPr>
              <a:t>laid</a:t>
            </a:r>
            <a:r>
              <a:rPr lang="es-ES" dirty="0" smtClean="0">
                <a:solidFill>
                  <a:schemeClr val="accent5">
                    <a:lumMod val="75000"/>
                  </a:schemeClr>
                </a:solidFill>
              </a:rPr>
              <a:t> </a:t>
            </a:r>
            <a:r>
              <a:rPr lang="es-ES" dirty="0" err="1" smtClean="0">
                <a:solidFill>
                  <a:schemeClr val="accent5">
                    <a:lumMod val="75000"/>
                  </a:schemeClr>
                </a:solidFill>
              </a:rPr>
              <a:t>on</a:t>
            </a:r>
            <a:r>
              <a:rPr lang="es-ES" dirty="0" smtClean="0">
                <a:solidFill>
                  <a:schemeClr val="accent5">
                    <a:lumMod val="75000"/>
                  </a:schemeClr>
                </a:solidFill>
              </a:rPr>
              <a:t> </a:t>
            </a:r>
            <a:r>
              <a:rPr lang="es-ES" dirty="0" err="1" smtClean="0">
                <a:solidFill>
                  <a:schemeClr val="accent5">
                    <a:lumMod val="75000"/>
                  </a:schemeClr>
                </a:solidFill>
              </a:rPr>
              <a:t>it</a:t>
            </a:r>
            <a:r>
              <a:rPr lang="es-ES" dirty="0" smtClean="0">
                <a:solidFill>
                  <a:schemeClr val="accent5">
                    <a:lumMod val="75000"/>
                  </a:schemeClr>
                </a:solidFill>
              </a:rPr>
              <a:t> </a:t>
            </a:r>
            <a:r>
              <a:rPr lang="es-ES" dirty="0" err="1" smtClean="0">
                <a:solidFill>
                  <a:schemeClr val="accent5">
                    <a:lumMod val="75000"/>
                  </a:schemeClr>
                </a:solidFill>
              </a:rPr>
              <a:t>until</a:t>
            </a:r>
            <a:r>
              <a:rPr lang="es-ES" dirty="0" smtClean="0">
                <a:solidFill>
                  <a:schemeClr val="accent5">
                    <a:lumMod val="75000"/>
                  </a:schemeClr>
                </a:solidFill>
              </a:rPr>
              <a:t> </a:t>
            </a:r>
            <a:r>
              <a:rPr lang="es-ES" dirty="0" err="1" smtClean="0">
                <a:solidFill>
                  <a:schemeClr val="accent5">
                    <a:lumMod val="75000"/>
                  </a:schemeClr>
                </a:solidFill>
              </a:rPr>
              <a:t>the</a:t>
            </a:r>
            <a:r>
              <a:rPr lang="es-ES" dirty="0" smtClean="0">
                <a:solidFill>
                  <a:schemeClr val="accent5">
                    <a:lumMod val="75000"/>
                  </a:schemeClr>
                </a:solidFill>
              </a:rPr>
              <a:t> </a:t>
            </a:r>
            <a:r>
              <a:rPr lang="es-ES" dirty="0" err="1" smtClean="0">
                <a:solidFill>
                  <a:schemeClr val="accent5">
                    <a:lumMod val="75000"/>
                  </a:schemeClr>
                </a:solidFill>
              </a:rPr>
              <a:t>arch</a:t>
            </a:r>
            <a:r>
              <a:rPr lang="es-ES" dirty="0" smtClean="0">
                <a:solidFill>
                  <a:schemeClr val="accent5">
                    <a:lumMod val="75000"/>
                  </a:schemeClr>
                </a:solidFill>
              </a:rPr>
              <a:t> </a:t>
            </a:r>
            <a:r>
              <a:rPr lang="es-ES" dirty="0" err="1" smtClean="0">
                <a:solidFill>
                  <a:schemeClr val="accent5">
                    <a:lumMod val="75000"/>
                  </a:schemeClr>
                </a:solidFill>
              </a:rPr>
              <a:t>is</a:t>
            </a:r>
            <a:r>
              <a:rPr lang="es-ES" dirty="0" smtClean="0">
                <a:solidFill>
                  <a:schemeClr val="accent5">
                    <a:lumMod val="75000"/>
                  </a:schemeClr>
                </a:solidFill>
              </a:rPr>
              <a:t> complete and </a:t>
            </a:r>
            <a:r>
              <a:rPr lang="es-ES" dirty="0" err="1" smtClean="0">
                <a:solidFill>
                  <a:schemeClr val="accent5">
                    <a:lumMod val="75000"/>
                  </a:schemeClr>
                </a:solidFill>
              </a:rPr>
              <a:t>self-supporting</a:t>
            </a:r>
            <a:r>
              <a:rPr lang="es-ES" dirty="0" smtClean="0">
                <a:solidFill>
                  <a:schemeClr val="accent5">
                    <a:lumMod val="75000"/>
                  </a:schemeClr>
                </a:solidFill>
              </a:rPr>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538" y="1214422"/>
            <a:ext cx="7072362" cy="4093428"/>
          </a:xfrm>
          <a:prstGeom prst="rect">
            <a:avLst/>
          </a:prstGeom>
          <a:noFill/>
        </p:spPr>
        <p:txBody>
          <a:bodyPr wrap="square" lIns="91440" tIns="45720" rIns="91440" bIns="45720">
            <a:spAutoFit/>
          </a:bodyPr>
          <a:lstStyle/>
          <a:p>
            <a:pPr algn="ct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Types</a:t>
            </a:r>
            <a:r>
              <a:rPr lang="es-ES" sz="13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 of </a:t>
            </a:r>
            <a:r>
              <a:rPr lang="es-ES" sz="130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rPr>
              <a:t>Archs</a:t>
            </a:r>
            <a:endParaRPr lang="es-ES" sz="13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768</TotalTime>
  <Words>383</Words>
  <Application>Microsoft Office PowerPoint</Application>
  <PresentationFormat>On-screen Show (4:3)</PresentationFormat>
  <Paragraphs>77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Flujo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EDUCACION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ANDRADE</dc:creator>
  <cp:lastModifiedBy>Juan Carlos</cp:lastModifiedBy>
  <cp:revision>16</cp:revision>
  <dcterms:created xsi:type="dcterms:W3CDTF">2009-06-22T23:32:19Z</dcterms:created>
  <dcterms:modified xsi:type="dcterms:W3CDTF">2009-06-24T23:40:02Z</dcterms:modified>
</cp:coreProperties>
</file>